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6" r:id="rId35"/>
    <p:sldId id="297" r:id="rId36"/>
    <p:sldId id="298" r:id="rId37"/>
    <p:sldId id="300" r:id="rId38"/>
    <p:sldId id="301" r:id="rId39"/>
    <p:sldId id="302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06479-FFA1-44A5-AF8A-6A471A3DC0D0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B981-84B8-46C6-AFE8-C1C0E597B8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30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765FB-9916-47CB-8689-305798B5F9C6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373D-1389-42C5-8F62-7EFF16534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765FB-9916-47CB-8689-305798B5F9C6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373D-1389-42C5-8F62-7EFF16534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3731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765FB-9916-47CB-8689-305798B5F9C6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373D-1389-42C5-8F62-7EFF16534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3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765FB-9916-47CB-8689-305798B5F9C6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373D-1389-42C5-8F62-7EFF16534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9311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765FB-9916-47CB-8689-305798B5F9C6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373D-1389-42C5-8F62-7EFF16534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50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67249-3E51-4C3B-9950-98592A806CDD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0DBE5-36B2-440E-AA11-FADBC86B5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8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42060-DAEC-4784-ADCF-98C63472BBA7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7A19D-EC81-4514-8D7A-1C67922FF5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05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DB98E-7241-4C0D-A19E-90A1D7C49AE4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C1F9-47B1-469F-A211-A7B1329860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8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6FB85-4C9D-4E6C-BDF7-9345EF3BA488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81E8-214C-4D6D-A355-D9B39B0DA8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27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F6367-6581-4D4E-A18A-26826B630397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7C611-4B22-4AE6-B92B-FAA722A67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23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B8A7C-9881-4CBC-AFC0-26B7C3A8AE29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5FCAC-8386-4994-9487-43EC524840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07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F4930-55ED-4466-9DF6-A24C5A4EE9C6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9635E-9B33-44F8-B8A0-7C9A1D98D6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59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FE372-6432-4466-ACD6-6EE89232364E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A9EE3-AE06-48A2-B84C-0FD21B6D0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93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5F986-E549-4DCE-8FCA-62A14AC55375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E5A44-A8B5-409F-AA96-188B5554AD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65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95C9-1259-4104-B50A-6D39D5BC3200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DF121-962D-4303-B067-8A288DE1BD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86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1765FB-9916-47CB-8689-305798B5F9C6}" type="datetimeFigureOut">
              <a:rPr lang="ru-RU" smtClean="0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D17373D-1389-42C5-8F62-7EFF16534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22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272808" cy="2376264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Психолого-педагогічні особливості соціалізації учнівської молоді</a:t>
            </a:r>
            <a:endParaRPr lang="ru-RU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516563"/>
            <a:ext cx="84582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7056784" cy="388077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sz="2400" b="1" i="1" dirty="0" err="1" smtClean="0"/>
              <a:t>Змістом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діяльності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щодо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реалізації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ціннісно-інформаційного</a:t>
            </a:r>
            <a:r>
              <a:rPr lang="ru-RU" sz="2400" b="1" i="1" dirty="0" smtClean="0"/>
              <a:t> компоненту є:</a:t>
            </a:r>
          </a:p>
          <a:p>
            <a:r>
              <a:rPr lang="ru-RU" sz="2400" dirty="0" err="1" smtClean="0"/>
              <a:t>формування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підлітків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мотивів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пізнавальні</a:t>
            </a:r>
            <a:r>
              <a:rPr lang="ru-RU" sz="2400" dirty="0" smtClean="0"/>
              <a:t> потреби, </a:t>
            </a:r>
            <a:r>
              <a:rPr lang="ru-RU" sz="2400" dirty="0" err="1" smtClean="0"/>
              <a:t>інтереси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прагнення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самоудосконалення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у </a:t>
            </a:r>
            <a:r>
              <a:rPr lang="ru-RU" sz="2400" dirty="0" err="1" smtClean="0"/>
              <a:t>підлітків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залучатися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зміцнювати</a:t>
            </a:r>
            <a:r>
              <a:rPr lang="ru-RU" sz="2400" dirty="0" smtClean="0"/>
              <a:t> і </a:t>
            </a:r>
            <a:r>
              <a:rPr lang="ru-RU" sz="2400" dirty="0" err="1" smtClean="0"/>
              <a:t>розширювати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.</a:t>
            </a:r>
          </a:p>
        </p:txBody>
      </p:sp>
      <p:pic>
        <p:nvPicPr>
          <p:cNvPr id="3" name="Рисунок 2" descr="ไม่พบหน้า | Little English with Kru_N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645025"/>
            <a:ext cx="3672408" cy="3206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7128792" cy="388077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   </a:t>
            </a:r>
            <a:r>
              <a:rPr lang="ru-RU" sz="2400" b="1" i="1" dirty="0" err="1" smtClean="0"/>
              <a:t>Змістом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діяльності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щодо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реалізації</a:t>
            </a:r>
            <a:r>
              <a:rPr lang="ru-RU" sz="2400" b="1" i="1" dirty="0" smtClean="0"/>
              <a:t> рефлексивного компоненту </a:t>
            </a:r>
            <a:r>
              <a:rPr lang="ru-RU" sz="2400" b="1" i="1" dirty="0" err="1" smtClean="0"/>
              <a:t>соціалізації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може</a:t>
            </a:r>
            <a:r>
              <a:rPr lang="ru-RU" sz="2400" b="1" i="1" dirty="0" smtClean="0"/>
              <a:t> бути: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перенесення</a:t>
            </a:r>
            <a:r>
              <a:rPr lang="ru-RU" sz="2400" dirty="0" smtClean="0"/>
              <a:t> акценту </a:t>
            </a:r>
            <a:r>
              <a:rPr lang="ru-RU" sz="2400" dirty="0" err="1" smtClean="0"/>
              <a:t>виховання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самовиховання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саморозвиток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самоудосконалення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самоврядування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розкриття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максимальне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суб'єктного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досвіду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стимулювання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саморегуляції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пізнати</a:t>
            </a:r>
            <a:r>
              <a:rPr lang="ru-RU" sz="2400" dirty="0" smtClean="0"/>
              <a:t> самих себе;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заохочення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прагнення</a:t>
            </a:r>
            <a:r>
              <a:rPr lang="ru-RU" sz="2400" dirty="0" smtClean="0"/>
              <a:t> кожного </a:t>
            </a:r>
            <a:r>
              <a:rPr lang="ru-RU" sz="2400" dirty="0" err="1" smtClean="0"/>
              <a:t>вихованця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аналізувати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вихованців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вибирати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засвоювати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раціональні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923112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6600"/>
                </a:solidFill>
              </a:rPr>
              <a:t>К</a:t>
            </a:r>
            <a:r>
              <a:rPr lang="ru-RU" dirty="0" smtClean="0">
                <a:solidFill>
                  <a:srgbClr val="006600"/>
                </a:solidFill>
              </a:rPr>
              <a:t>омплекс психолого-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err="1" smtClean="0">
                <a:solidFill>
                  <a:srgbClr val="006600"/>
                </a:solidFill>
              </a:rPr>
              <a:t>педагогічних</a:t>
            </a:r>
            <a:r>
              <a:rPr lang="ru-RU" dirty="0" smtClean="0">
                <a:solidFill>
                  <a:srgbClr val="006600"/>
                </a:solidFill>
              </a:rPr>
              <a:t> умов </a:t>
            </a:r>
            <a:r>
              <a:rPr lang="ru-RU" dirty="0" err="1" smtClean="0">
                <a:solidFill>
                  <a:srgbClr val="006600"/>
                </a:solidFill>
              </a:rPr>
              <a:t>ефективного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проходження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процесу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соціалізації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підлітків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8424936" cy="3888730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соціалізуючого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, </a:t>
            </a:r>
            <a:r>
              <a:rPr lang="ru-RU" sz="2400" dirty="0" err="1" smtClean="0"/>
              <a:t>орієнтованого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підтримку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самоцінної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підлітків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загальноосвітньому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закладі</a:t>
            </a:r>
            <a:r>
              <a:rPr lang="ru-RU" sz="2400" dirty="0" smtClean="0"/>
              <a:t> як особливому </a:t>
            </a:r>
            <a:r>
              <a:rPr lang="ru-RU" sz="2400" dirty="0" err="1" smtClean="0"/>
              <a:t>соціокультурному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.</a:t>
            </a:r>
          </a:p>
        </p:txBody>
      </p:sp>
      <p:pic>
        <p:nvPicPr>
          <p:cNvPr id="3" name="Рисунок 2" descr="FLYING LETTERS: Five Sta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129588"/>
            <a:ext cx="2654742" cy="270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609598" y="620688"/>
            <a:ext cx="6986737" cy="54206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 </a:t>
            </a:r>
            <a:r>
              <a:rPr lang="ru-RU" sz="2400" dirty="0" err="1" smtClean="0"/>
              <a:t>Педагогічне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розвиваючого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типів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: </a:t>
            </a:r>
            <a:r>
              <a:rPr lang="ru-RU" sz="2400" dirty="0" err="1" smtClean="0"/>
              <a:t>зовнішнього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) і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особистісного</a:t>
            </a:r>
            <a:r>
              <a:rPr lang="ru-RU" sz="2400" dirty="0" smtClean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706" y="2852936"/>
            <a:ext cx="4452520" cy="3866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056784" cy="45365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Зовнішнє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виявляється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потреби в </a:t>
            </a:r>
            <a:r>
              <a:rPr lang="ru-RU" sz="2400" dirty="0" err="1" smtClean="0"/>
              <a:t>засвоєнні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соціально-значущих</a:t>
            </a:r>
            <a:r>
              <a:rPr lang="ru-RU" sz="2400" dirty="0" smtClean="0"/>
              <a:t> норм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метою </a:t>
            </a:r>
            <a:r>
              <a:rPr lang="ru-RU" sz="2400" dirty="0" err="1" smtClean="0"/>
              <a:t>закріплення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соціумі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суспільно-корисній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Соціалізація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зовнішнього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схвалення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зовнішньої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оцінки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навчально-виховних</a:t>
            </a:r>
            <a:r>
              <a:rPr lang="ru-RU" sz="2400" dirty="0" smtClean="0"/>
              <a:t> 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боку </a:t>
            </a:r>
            <a:r>
              <a:rPr lang="ru-RU" sz="2400" dirty="0" err="1" smtClean="0"/>
              <a:t>дорослих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однолітків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609598" y="692696"/>
            <a:ext cx="6842721" cy="53486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лежить</a:t>
            </a:r>
            <a:r>
              <a:rPr lang="ru-RU" sz="2400" dirty="0" smtClean="0"/>
              <a:t> потреба в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творчих</a:t>
            </a:r>
            <a:r>
              <a:rPr lang="ru-RU" sz="2400" dirty="0" smtClean="0"/>
              <a:t> сил, </a:t>
            </a:r>
            <a:r>
              <a:rPr lang="ru-RU" sz="2400" dirty="0" err="1" smtClean="0"/>
              <a:t>індивідуальності</a:t>
            </a:r>
            <a:r>
              <a:rPr lang="ru-RU" sz="2400" dirty="0" smtClean="0"/>
              <a:t>, в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потенціалу</a:t>
            </a:r>
            <a:r>
              <a:rPr lang="ru-RU" sz="2400" dirty="0" smtClean="0"/>
              <a:t>.</a:t>
            </a:r>
          </a:p>
        </p:txBody>
      </p:sp>
      <p:pic>
        <p:nvPicPr>
          <p:cNvPr id="3" name="Рисунок 2" descr="Clip art of a boy sitting at a desk, writing in a book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924944"/>
            <a:ext cx="4318000" cy="353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609598" y="548680"/>
            <a:ext cx="6914729" cy="549268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 </a:t>
            </a:r>
            <a:r>
              <a:rPr lang="ru-RU" sz="2400" dirty="0" err="1" smtClean="0"/>
              <a:t>Спрямованість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навчально-виховного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цінність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самовизначення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показника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успішності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424" y="2348880"/>
            <a:ext cx="3085110" cy="42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6912768" cy="410445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Особистісне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самовизначення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подано як </a:t>
            </a:r>
            <a:r>
              <a:rPr lang="ru-RU" sz="2400" dirty="0" err="1" smtClean="0"/>
              <a:t>простий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перелік</a:t>
            </a:r>
            <a:r>
              <a:rPr lang="ru-RU" sz="2400" dirty="0" smtClean="0"/>
              <a:t> характеристик, а повинно </a:t>
            </a:r>
            <a:r>
              <a:rPr lang="ru-RU" sz="2400" dirty="0" err="1" smtClean="0"/>
              <a:t>сприйматися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особою себе як </a:t>
            </a:r>
            <a:r>
              <a:rPr lang="ru-RU" sz="2400" dirty="0" err="1" smtClean="0"/>
              <a:t>деяка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цілісність</a:t>
            </a:r>
            <a:r>
              <a:rPr lang="ru-RU" sz="2400" dirty="0" smtClean="0"/>
              <a:t> і </a:t>
            </a:r>
            <a:r>
              <a:rPr lang="ru-RU" sz="2400" dirty="0" err="1" smtClean="0"/>
              <a:t>цінність</a:t>
            </a:r>
            <a:r>
              <a:rPr lang="ru-RU" sz="2400" dirty="0" smtClean="0"/>
              <a:t>, у </a:t>
            </a:r>
            <a:r>
              <a:rPr lang="ru-RU" sz="2400" dirty="0" err="1" smtClean="0"/>
              <a:t>визначенні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ідентичності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вихователя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стимулюванні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підлітка</a:t>
            </a:r>
            <a:r>
              <a:rPr lang="ru-RU" sz="2400" dirty="0" smtClean="0"/>
              <a:t> по </a:t>
            </a:r>
            <a:r>
              <a:rPr lang="ru-RU" sz="2400" dirty="0" err="1" smtClean="0"/>
              <a:t>досягненню</a:t>
            </a:r>
            <a:r>
              <a:rPr lang="ru-RU" sz="2400" dirty="0" smtClean="0"/>
              <a:t> такого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самовизначення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6984776" cy="388077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передбачає</a:t>
            </a:r>
            <a:r>
              <a:rPr lang="ru-RU" sz="2400" dirty="0" smtClean="0"/>
              <a:t> свободу </a:t>
            </a:r>
            <a:r>
              <a:rPr lang="ru-RU" sz="2400" dirty="0" err="1" smtClean="0"/>
              <a:t>вибору</a:t>
            </a:r>
            <a:r>
              <a:rPr lang="ru-RU" sz="2400" dirty="0" smtClean="0"/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У </a:t>
            </a:r>
            <a:r>
              <a:rPr lang="ru-RU" sz="2400" dirty="0" err="1" smtClean="0"/>
              <a:t>ситуаціях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вибору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видах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повага</a:t>
            </a:r>
            <a:r>
              <a:rPr lang="ru-RU" sz="2400" dirty="0" smtClean="0"/>
              <a:t> школяра до самого себе як до </a:t>
            </a:r>
            <a:r>
              <a:rPr lang="ru-RU" sz="2400" dirty="0" err="1" smtClean="0"/>
              <a:t>дорослої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самостійної</a:t>
            </a:r>
            <a:r>
              <a:rPr lang="ru-RU" sz="2400" dirty="0" smtClean="0"/>
              <a:t>, </a:t>
            </a:r>
            <a:r>
              <a:rPr lang="ru-RU" sz="2400" dirty="0" err="1" smtClean="0"/>
              <a:t>незалежної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створювати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навчально-виховному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вимагають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співвіднесення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меж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усвідомлення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692696"/>
            <a:ext cx="7058745" cy="534866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err="1" smtClean="0"/>
              <a:t>Початковий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шкільної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розпочинається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моменту </a:t>
            </a:r>
            <a:r>
              <a:rPr lang="ru-RU" sz="2400" dirty="0" err="1" smtClean="0"/>
              <a:t>вступу-прийняття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позначити</a:t>
            </a:r>
            <a:r>
              <a:rPr lang="ru-RU" sz="2400" dirty="0" smtClean="0"/>
              <a:t> як початок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Педагогічним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утвердження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коригування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орієнтацій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чуттєвості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інтелекту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волі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нахилів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вподобань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інстинктів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пристрастей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утвердження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сприйняття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переживання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усвідомлення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завдоволення</a:t>
            </a:r>
            <a:r>
              <a:rPr lang="ru-RU" sz="2400" dirty="0" smtClean="0"/>
              <a:t> потреб та </a:t>
            </a:r>
            <a:r>
              <a:rPr lang="ru-RU" sz="2400" dirty="0" err="1" smtClean="0"/>
              <a:t>інтересів</a:t>
            </a:r>
            <a:r>
              <a:rPr lang="ru-RU" sz="2400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ru-RU" smtClean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14313" y="1428750"/>
            <a:ext cx="84296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latin typeface="Franklin Gothic Book" pitchFamily="34" charset="0"/>
              </a:rPr>
              <a:t>Школа </a:t>
            </a:r>
            <a:r>
              <a:rPr lang="ru-RU" sz="3200" dirty="0" err="1">
                <a:latin typeface="Franklin Gothic Book" pitchFamily="34" charset="0"/>
              </a:rPr>
              <a:t>вплива</a:t>
            </a:r>
            <a:r>
              <a:rPr lang="uk-UA" sz="3200" dirty="0">
                <a:latin typeface="Franklin Gothic Book" pitchFamily="34" charset="0"/>
              </a:rPr>
              <a:t>є</a:t>
            </a:r>
            <a:r>
              <a:rPr lang="ru-RU" sz="3200" dirty="0">
                <a:latin typeface="Franklin Gothic Book" pitchFamily="34" charset="0"/>
              </a:rPr>
              <a:t> на </a:t>
            </a:r>
            <a:r>
              <a:rPr lang="ru-RU" sz="3200" dirty="0" err="1">
                <a:latin typeface="Franklin Gothic Book" pitchFamily="34" charset="0"/>
              </a:rPr>
              <a:t>учнів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smtClean="0">
                <a:latin typeface="Franklin Gothic Book" pitchFamily="34" charset="0"/>
              </a:rPr>
              <a:t>не </a:t>
            </a:r>
            <a:r>
              <a:rPr lang="ru-RU" sz="3200" dirty="0" err="1" smtClean="0">
                <a:latin typeface="Franklin Gothic Book" pitchFamily="34" charset="0"/>
              </a:rPr>
              <a:t>тільки</a:t>
            </a:r>
            <a:r>
              <a:rPr lang="ru-RU" sz="3200" dirty="0" smtClean="0">
                <a:latin typeface="Franklin Gothic Book" pitchFamily="34" charset="0"/>
              </a:rPr>
              <a:t> </a:t>
            </a:r>
            <a:r>
              <a:rPr lang="ru-RU" sz="3200" dirty="0">
                <a:latin typeface="Franklin Gothic Book" pitchFamily="34" charset="0"/>
              </a:rPr>
              <a:t>як </a:t>
            </a:r>
            <a:r>
              <a:rPr lang="ru-RU" sz="3200" dirty="0" err="1">
                <a:latin typeface="Franklin Gothic Book" pitchFamily="34" charset="0"/>
              </a:rPr>
              <a:t>чинник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педагогічний</a:t>
            </a:r>
            <a:r>
              <a:rPr lang="ru-RU" sz="3200" dirty="0">
                <a:latin typeface="Franklin Gothic Book" pitchFamily="34" charset="0"/>
              </a:rPr>
              <a:t> (через уроки, </a:t>
            </a:r>
            <a:r>
              <a:rPr lang="ru-RU" sz="3200" dirty="0" err="1">
                <a:latin typeface="Franklin Gothic Book" pitchFamily="34" charset="0"/>
              </a:rPr>
              <a:t>підручники</a:t>
            </a:r>
            <a:r>
              <a:rPr lang="ru-RU" sz="3200" dirty="0">
                <a:latin typeface="Franklin Gothic Book" pitchFamily="34" charset="0"/>
              </a:rPr>
              <a:t>, </a:t>
            </a:r>
            <a:r>
              <a:rPr lang="ru-RU" sz="3200" dirty="0" err="1">
                <a:latin typeface="Franklin Gothic Book" pitchFamily="34" charset="0"/>
              </a:rPr>
              <a:t>домашні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завдання</a:t>
            </a:r>
            <a:r>
              <a:rPr lang="ru-RU" sz="3200" dirty="0">
                <a:latin typeface="Franklin Gothic Book" pitchFamily="34" charset="0"/>
              </a:rPr>
              <a:t>, </a:t>
            </a:r>
            <a:r>
              <a:rPr lang="ru-RU" sz="3200" dirty="0" err="1" smtClean="0">
                <a:latin typeface="Franklin Gothic Book" pitchFamily="34" charset="0"/>
              </a:rPr>
              <a:t>виховні</a:t>
            </a:r>
            <a:r>
              <a:rPr lang="ru-RU" sz="3200" dirty="0" smtClean="0">
                <a:latin typeface="Franklin Gothic Book" pitchFamily="34" charset="0"/>
              </a:rPr>
              <a:t>  </a:t>
            </a:r>
            <a:r>
              <a:rPr lang="ru-RU" sz="3200" dirty="0" err="1" smtClean="0">
                <a:latin typeface="Franklin Gothic Book" pitchFamily="34" charset="0"/>
              </a:rPr>
              <a:t>години</a:t>
            </a:r>
            <a:r>
              <a:rPr lang="ru-RU" sz="3200" dirty="0">
                <a:latin typeface="Franklin Gothic Book" pitchFamily="34" charset="0"/>
              </a:rPr>
              <a:t>), </a:t>
            </a:r>
            <a:r>
              <a:rPr lang="ru-RU" sz="3200" dirty="0" err="1">
                <a:latin typeface="Franklin Gothic Book" pitchFamily="34" charset="0"/>
              </a:rPr>
              <a:t>але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і</a:t>
            </a:r>
            <a:r>
              <a:rPr lang="ru-RU" sz="3200" dirty="0">
                <a:latin typeface="Franklin Gothic Book" pitchFamily="34" charset="0"/>
              </a:rPr>
              <a:t> як </a:t>
            </a:r>
            <a:r>
              <a:rPr lang="ru-RU" sz="3200" dirty="0" err="1">
                <a:latin typeface="Franklin Gothic Book" pitchFamily="34" charset="0"/>
              </a:rPr>
              <a:t>чинник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соціально-психологічний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і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психолого-педагогічний</a:t>
            </a:r>
            <a:r>
              <a:rPr lang="ru-RU" sz="3200" dirty="0">
                <a:latin typeface="Franklin Gothic Book" pitchFamily="34" charset="0"/>
              </a:rPr>
              <a:t> (через </a:t>
            </a:r>
            <a:r>
              <a:rPr lang="ru-RU" sz="3200" dirty="0" err="1">
                <a:latin typeface="Franklin Gothic Book" pitchFamily="34" charset="0"/>
              </a:rPr>
              <a:t>стосунки</a:t>
            </a:r>
            <a:r>
              <a:rPr lang="ru-RU" sz="3200" dirty="0">
                <a:latin typeface="Franklin Gothic Book" pitchFamily="34" charset="0"/>
              </a:rPr>
              <a:t>, </a:t>
            </a:r>
            <a:r>
              <a:rPr lang="ru-RU" sz="3200" dirty="0" err="1">
                <a:latin typeface="Franklin Gothic Book" pitchFamily="34" charset="0"/>
              </a:rPr>
              <a:t>що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складаються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між</a:t>
            </a:r>
            <a:r>
              <a:rPr lang="ru-RU" sz="3200" dirty="0">
                <a:latin typeface="Franklin Gothic Book" pitchFamily="34" charset="0"/>
              </a:rPr>
              <a:t> педагогами, </a:t>
            </a:r>
            <a:r>
              <a:rPr lang="ru-RU" sz="3200" dirty="0" err="1">
                <a:latin typeface="Franklin Gothic Book" pitchFamily="34" charset="0"/>
              </a:rPr>
              <a:t>учнями</a:t>
            </a:r>
            <a:r>
              <a:rPr lang="ru-RU" sz="3200" dirty="0">
                <a:latin typeface="Franklin Gothic Book" pitchFamily="34" charset="0"/>
              </a:rPr>
              <a:t>, батьками в </a:t>
            </a:r>
            <a:r>
              <a:rPr lang="ru-RU" sz="3200" dirty="0" err="1">
                <a:latin typeface="Franklin Gothic Book" pitchFamily="34" charset="0"/>
              </a:rPr>
              <a:t>навчально-виховному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процесі</a:t>
            </a:r>
            <a:r>
              <a:rPr lang="ru-RU" sz="3200" dirty="0">
                <a:latin typeface="Franklin Gothic Book" pitchFamily="34" charset="0"/>
              </a:rPr>
              <a:t>, </a:t>
            </a:r>
            <a:r>
              <a:rPr lang="ru-RU" sz="3200" dirty="0" err="1">
                <a:latin typeface="Franklin Gothic Book" pitchFamily="34" charset="0"/>
              </a:rPr>
              <a:t>сприятливий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морально-психологічний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клімат</a:t>
            </a:r>
            <a:r>
              <a:rPr lang="ru-RU" sz="3200" dirty="0">
                <a:latin typeface="Franklin Gothic Book" pitchFamily="34" charset="0"/>
              </a:rPr>
              <a:t> у </a:t>
            </a:r>
            <a:r>
              <a:rPr lang="ru-RU" sz="3200" dirty="0" err="1">
                <a:latin typeface="Franklin Gothic Book" pitchFamily="34" charset="0"/>
              </a:rPr>
              <a:t>колективі</a:t>
            </a:r>
            <a:r>
              <a:rPr lang="ru-RU" sz="3200" dirty="0">
                <a:latin typeface="Franklin Gothic Book" pitchFamily="34" charset="0"/>
              </a:rPr>
              <a:t>, </a:t>
            </a:r>
            <a:r>
              <a:rPr lang="ru-RU" sz="3200" dirty="0" err="1">
                <a:latin typeface="Franklin Gothic Book" pitchFamily="34" charset="0"/>
              </a:rPr>
              <a:t>тобто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успішну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взаємодію</a:t>
            </a:r>
            <a:r>
              <a:rPr lang="ru-RU" sz="3200" dirty="0">
                <a:latin typeface="Franklin Gothic Book" pitchFamily="34" charset="0"/>
              </a:rPr>
              <a:t> кожного </a:t>
            </a:r>
            <a:r>
              <a:rPr lang="ru-RU" sz="3200" dirty="0" err="1">
                <a:latin typeface="Franklin Gothic Book" pitchFamily="34" charset="0"/>
              </a:rPr>
              <a:t>учня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і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шкільного</a:t>
            </a:r>
            <a:r>
              <a:rPr lang="ru-RU" sz="3200" dirty="0">
                <a:latin typeface="Franklin Gothic Book" pitchFamily="34" charset="0"/>
              </a:rPr>
              <a:t> </a:t>
            </a:r>
            <a:r>
              <a:rPr lang="ru-RU" sz="3200" dirty="0" err="1">
                <a:latin typeface="Franklin Gothic Book" pitchFamily="34" charset="0"/>
              </a:rPr>
              <a:t>середовища</a:t>
            </a:r>
            <a:r>
              <a:rPr lang="ru-RU" sz="3200" dirty="0">
                <a:latin typeface="Franklin Gothic Book" pitchFamily="34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3"/>
            <a:ext cx="7867600" cy="60212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err="1" smtClean="0"/>
              <a:t>Переший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шкільної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. На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відтінку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самоствердження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розв’язують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педагогічні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освоєння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алгоритмів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початкова </a:t>
            </a:r>
            <a:r>
              <a:rPr lang="ru-RU" sz="2400" dirty="0" err="1" smtClean="0"/>
              <a:t>соціально-рольова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підготовка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збагачення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досвіду</a:t>
            </a:r>
            <a:endParaRPr lang="ru-RU" sz="24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визрівання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установок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осягнення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розмірностей</a:t>
            </a:r>
            <a:r>
              <a:rPr lang="ru-RU" sz="2400" dirty="0" smtClean="0"/>
              <a:t> і </a:t>
            </a:r>
            <a:r>
              <a:rPr lang="ru-RU" sz="2400" dirty="0" err="1" smtClean="0"/>
              <a:t>масштабів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простору та часу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самоідентифікаційна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консолідація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6984776" cy="388077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Соціалізаційна</a:t>
            </a:r>
            <a:r>
              <a:rPr lang="ru-RU" sz="2400" dirty="0" smtClean="0"/>
              <a:t> робота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таких </a:t>
            </a:r>
            <a:r>
              <a:rPr lang="ru-RU" sz="2400" dirty="0" err="1" smtClean="0"/>
              <a:t>підходів</a:t>
            </a:r>
            <a:r>
              <a:rPr lang="ru-RU" sz="2400" dirty="0" smtClean="0"/>
              <a:t>, за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максимально </a:t>
            </a:r>
            <a:r>
              <a:rPr lang="ru-RU" sz="2400" dirty="0" err="1" smtClean="0"/>
              <a:t>використовувався</a:t>
            </a:r>
            <a:r>
              <a:rPr lang="ru-RU" sz="2400" dirty="0" smtClean="0"/>
              <a:t> б </a:t>
            </a:r>
            <a:r>
              <a:rPr lang="ru-RU" sz="2400" dirty="0" err="1" smtClean="0"/>
              <a:t>характерний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віку</a:t>
            </a:r>
            <a:r>
              <a:rPr lang="ru-RU" sz="2400" dirty="0" smtClean="0"/>
              <a:t> потяг до </a:t>
            </a:r>
            <a:r>
              <a:rPr lang="ru-RU" sz="2400" dirty="0" err="1" smtClean="0"/>
              <a:t>самостійності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нестандартності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утвердження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“Я”. </a:t>
            </a:r>
          </a:p>
        </p:txBody>
      </p:sp>
      <p:pic>
        <p:nvPicPr>
          <p:cNvPr id="3" name="Рисунок 2" descr="How Teachers Perceive Self-Determination and its Instru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182" y="3429000"/>
            <a:ext cx="3985034" cy="3148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160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Доцільним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методу </a:t>
            </a:r>
            <a:r>
              <a:rPr lang="ru-RU" sz="2400" dirty="0" err="1" smtClean="0"/>
              <a:t>учнівських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неформальних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позашкільних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молодіжний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об’єднань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молодіжного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дозвілля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соціалізаційних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цілях</a:t>
            </a:r>
            <a:r>
              <a:rPr lang="ru-RU" sz="2400" dirty="0" smtClean="0"/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Учневі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максимальних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можливостей</a:t>
            </a:r>
            <a:r>
              <a:rPr lang="ru-RU" sz="2400" dirty="0" smtClean="0"/>
              <a:t> “</a:t>
            </a:r>
            <a:r>
              <a:rPr lang="ru-RU" sz="2400" dirty="0" err="1" smtClean="0"/>
              <a:t>вийти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”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полишаючи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форм </a:t>
            </a:r>
            <a:r>
              <a:rPr lang="ru-RU" sz="2400" dirty="0" err="1" smtClean="0"/>
              <a:t>учнівського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самоврядування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індивідуально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адаптованого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профорієнтаційна</a:t>
            </a:r>
            <a:r>
              <a:rPr lang="ru-RU" sz="2400" dirty="0" smtClean="0"/>
              <a:t> робота,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громади</a:t>
            </a:r>
            <a:r>
              <a:rPr lang="ru-RU" sz="2400" dirty="0" smtClean="0"/>
              <a:t>,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підприємців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зацікавлених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суб’єктів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школою на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бажаними</a:t>
            </a:r>
            <a:r>
              <a:rPr lang="ru-RU" sz="2400" dirty="0" smtClean="0"/>
              <a:t>, а </a:t>
            </a:r>
            <a:r>
              <a:rPr lang="ru-RU" sz="2400" dirty="0" err="1" smtClean="0"/>
              <a:t>й</a:t>
            </a:r>
            <a:r>
              <a:rPr lang="ru-RU" sz="2400" dirty="0" smtClean="0"/>
              <a:t> абсолютно </a:t>
            </a:r>
            <a:r>
              <a:rPr lang="ru-RU" sz="2400" dirty="0" err="1" smtClean="0"/>
              <a:t>необхідними</a:t>
            </a:r>
            <a:r>
              <a:rPr lang="ru-RU" sz="2400" dirty="0" smtClean="0"/>
              <a:t> формами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7"/>
            <a:ext cx="8686800" cy="61653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err="1" smtClean="0"/>
              <a:t>Другий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шкільної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розв’язання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педагогічних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концепцій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світогляду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стійкої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самосвідомості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концептуалізації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природної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утвердження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інтелектуально-вольового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етичного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спрямованості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освоєння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орієнтацій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самоідентифікація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самовизначення</a:t>
            </a:r>
            <a:r>
              <a:rPr lang="ru-RU" sz="2400" dirty="0" smtClean="0"/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/>
              <a:t>Узагальненим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усвідомлення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життєвих</a:t>
            </a:r>
            <a:r>
              <a:rPr lang="ru-RU" sz="2400" dirty="0" smtClean="0"/>
              <a:t> перспектив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 у </a:t>
            </a:r>
            <a:r>
              <a:rPr lang="ru-RU" sz="2400" dirty="0" err="1" smtClean="0"/>
              <a:t>суспільному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покликань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оволодіння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рушійною</a:t>
            </a:r>
            <a:r>
              <a:rPr lang="ru-RU" sz="2400" dirty="0" smtClean="0"/>
              <a:t> силою </a:t>
            </a:r>
            <a:r>
              <a:rPr lang="ru-RU" sz="2400" dirty="0" err="1" smtClean="0"/>
              <a:t>пристрастей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поривань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життєвого</a:t>
            </a:r>
            <a:r>
              <a:rPr lang="ru-RU" sz="2400" dirty="0" smtClean="0"/>
              <a:t> проекту.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14729" cy="1320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6600"/>
                </a:solidFill>
              </a:rPr>
              <a:t>Г</a:t>
            </a:r>
            <a:r>
              <a:rPr lang="ru-RU" b="1" dirty="0" err="1" smtClean="0">
                <a:solidFill>
                  <a:srgbClr val="006600"/>
                </a:solidFill>
              </a:rPr>
              <a:t>оловні</a:t>
            </a:r>
            <a:r>
              <a:rPr lang="ru-RU" b="1" dirty="0" smtClean="0">
                <a:solidFill>
                  <a:srgbClr val="006600"/>
                </a:solidFill>
              </a:rPr>
              <a:t> напрямки </a:t>
            </a:r>
            <a:r>
              <a:rPr lang="ru-RU" b="1" dirty="0" err="1" smtClean="0">
                <a:solidFill>
                  <a:srgbClr val="006600"/>
                </a:solidFill>
              </a:rPr>
              <a:t>життєвої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підготовки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соціалізації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школярів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7560840" cy="4196539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Особистісний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напрямок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самовизначень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“Я – Я” 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. У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інтимному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просторі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самосвідомості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до себе, </a:t>
            </a:r>
            <a:r>
              <a:rPr lang="ru-RU" sz="2400" dirty="0" err="1" smtClean="0"/>
              <a:t>розгортається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діалог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самою собою, </a:t>
            </a:r>
            <a:r>
              <a:rPr lang="ru-RU" sz="2400" dirty="0" err="1" smtClean="0"/>
              <a:t>виникають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механізми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самокерованої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підпорядкування</a:t>
            </a:r>
            <a:r>
              <a:rPr lang="ru-RU" sz="2400" dirty="0" smtClean="0"/>
              <a:t> потреб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мотивацій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вищим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самосвідомості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духовності</a:t>
            </a:r>
            <a:r>
              <a:rPr lang="ru-RU" sz="24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609598" y="548680"/>
            <a:ext cx="7202761" cy="54926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2800" b="1" dirty="0" err="1" smtClean="0"/>
              <a:t>Міжособистісний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напрямок</a:t>
            </a:r>
            <a:r>
              <a:rPr lang="ru-RU" sz="2800" b="1" dirty="0" smtClean="0"/>
              <a:t>. </a:t>
            </a:r>
            <a:r>
              <a:rPr lang="ru-RU" sz="2800" dirty="0" err="1" smtClean="0"/>
              <a:t>Ця</a:t>
            </a:r>
            <a:r>
              <a:rPr lang="ru-RU" sz="2800" dirty="0" smtClean="0"/>
              <a:t> сфера </a:t>
            </a:r>
            <a:r>
              <a:rPr lang="ru-RU" sz="2800" dirty="0" err="1" smtClean="0"/>
              <a:t>становлення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умінь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навичок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їй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спілкування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спільної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“</a:t>
            </a:r>
            <a:r>
              <a:rPr lang="ru-RU" sz="2800" dirty="0" err="1" smtClean="0"/>
              <a:t>іншим</a:t>
            </a:r>
            <a:r>
              <a:rPr lang="ru-RU" sz="2800" dirty="0" smtClean="0"/>
              <a:t>” – </a:t>
            </a:r>
            <a:r>
              <a:rPr lang="ru-RU" sz="2800" dirty="0" err="1" smtClean="0"/>
              <a:t>відносини</a:t>
            </a:r>
            <a:r>
              <a:rPr lang="ru-RU" sz="2800" dirty="0" smtClean="0"/>
              <a:t> “Я – </a:t>
            </a:r>
            <a:r>
              <a:rPr lang="ru-RU" sz="2800" dirty="0" err="1" smtClean="0"/>
              <a:t>Ти</a:t>
            </a:r>
            <a:r>
              <a:rPr lang="ru-RU" sz="2800" dirty="0" smtClean="0"/>
              <a:t>”. З такого </a:t>
            </a:r>
            <a:r>
              <a:rPr lang="ru-RU" sz="2800" dirty="0" err="1" smtClean="0"/>
              <a:t>спілкування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взаємодії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починаються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соціалізація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внутрішній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розвиток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особистості</a:t>
            </a:r>
            <a:r>
              <a:rPr lang="ru-RU" sz="28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ru-RU" sz="2800" dirty="0" err="1" smtClean="0"/>
              <a:t>Розвиток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, </a:t>
            </a:r>
            <a:r>
              <a:rPr lang="ru-RU" sz="2800" dirty="0" err="1" smtClean="0"/>
              <a:t>здібностей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співчуття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співпереживання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сприйняття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та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розуміння</a:t>
            </a:r>
            <a:r>
              <a:rPr lang="ru-RU" sz="2800" dirty="0" smtClean="0"/>
              <a:t> “</a:t>
            </a:r>
            <a:r>
              <a:rPr lang="ru-RU" sz="2800" dirty="0" err="1" smtClean="0"/>
              <a:t>іншого</a:t>
            </a:r>
            <a:r>
              <a:rPr lang="ru-RU" sz="2800" dirty="0" smtClean="0"/>
              <a:t>”, </a:t>
            </a:r>
            <a:r>
              <a:rPr lang="ru-RU" sz="2800" dirty="0" err="1" smtClean="0"/>
              <a:t>передбачення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вчинків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загалом</a:t>
            </a:r>
            <a:r>
              <a:rPr lang="ru-RU" sz="2800" dirty="0" smtClean="0"/>
              <a:t>, самих </a:t>
            </a:r>
            <a:r>
              <a:rPr lang="ru-RU" sz="2800" dirty="0" err="1" smtClean="0"/>
              <a:t>витоків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життєвих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позицій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утворює</a:t>
            </a:r>
            <a:r>
              <a:rPr lang="ru-RU" sz="2800" dirty="0" smtClean="0"/>
              <a:t> </a:t>
            </a:r>
            <a:r>
              <a:rPr lang="ru-RU" sz="2800" dirty="0" err="1" smtClean="0"/>
              <a:t>зміст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напрямку</a:t>
            </a:r>
            <a:r>
              <a:rPr lang="ru-RU" sz="2800" dirty="0" smtClean="0"/>
              <a:t> </a:t>
            </a:r>
            <a:r>
              <a:rPr lang="ru-RU" sz="2800" dirty="0" err="1" smtClean="0"/>
              <a:t>шкільної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соціалізації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539552" y="836712"/>
            <a:ext cx="7416824" cy="49685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err="1" smtClean="0"/>
              <a:t>Соціально-груповий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напрямок</a:t>
            </a:r>
            <a:r>
              <a:rPr lang="ru-RU" sz="2400" b="1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сфера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“Я – Ми”, у межах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молода </a:t>
            </a:r>
            <a:r>
              <a:rPr lang="ru-RU" sz="2400" dirty="0" err="1" smtClean="0"/>
              <a:t>особистість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оволодіти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передумовами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інкорпорації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множину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smtClean="0"/>
              <a:t>за характером </a:t>
            </a:r>
            <a:r>
              <a:rPr lang="ru-RU" sz="2400" dirty="0" smtClean="0"/>
              <a:t>і </a:t>
            </a:r>
            <a:r>
              <a:rPr lang="ru-RU" sz="2400" dirty="0" err="1" smtClean="0"/>
              <a:t>масштабністю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Саме</a:t>
            </a:r>
            <a:r>
              <a:rPr lang="ru-RU" sz="2400" dirty="0" smtClean="0"/>
              <a:t> у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набуває</a:t>
            </a:r>
            <a:r>
              <a:rPr lang="ru-RU" sz="2400" dirty="0" smtClean="0"/>
              <a:t> таких форм, як </a:t>
            </a:r>
            <a:r>
              <a:rPr lang="ru-RU" sz="2400" dirty="0" err="1" smtClean="0"/>
              <a:t>етнізація</a:t>
            </a:r>
            <a:r>
              <a:rPr lang="ru-RU" sz="2400" dirty="0" smtClean="0"/>
              <a:t>, початкова </a:t>
            </a:r>
            <a:r>
              <a:rPr lang="ru-RU" sz="2400" dirty="0" err="1" smtClean="0"/>
              <a:t>професіоналізація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як і </a:t>
            </a:r>
            <a:r>
              <a:rPr lang="ru-RU" sz="2400" dirty="0" err="1" smtClean="0"/>
              <a:t>особистісної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суверенності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ініціативи</a:t>
            </a:r>
            <a:r>
              <a:rPr lang="ru-RU" sz="2400" dirty="0" smtClean="0"/>
              <a:t> – ось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304800" y="476672"/>
            <a:ext cx="8299648" cy="63813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err="1" smtClean="0"/>
              <a:t>Політично-правовий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напрямок</a:t>
            </a:r>
            <a:r>
              <a:rPr lang="ru-RU" sz="2400" b="1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передумов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поступового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 у </a:t>
            </a:r>
            <a:r>
              <a:rPr lang="ru-RU" sz="2400" dirty="0" err="1" smtClean="0"/>
              <a:t>множину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громадянських</a:t>
            </a:r>
            <a:r>
              <a:rPr lang="ru-RU" sz="2400" dirty="0" smtClean="0"/>
              <a:t>, </a:t>
            </a:r>
            <a:r>
              <a:rPr lang="ru-RU" sz="2400" dirty="0" err="1" smtClean="0"/>
              <a:t>юридично-правових</a:t>
            </a:r>
            <a:r>
              <a:rPr lang="ru-RU" sz="2400" dirty="0" smtClean="0"/>
              <a:t>, </a:t>
            </a:r>
            <a:r>
              <a:rPr lang="ru-RU" sz="2400" dirty="0" err="1" smtClean="0"/>
              <a:t>адміністративно-управлінських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громадських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.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змістом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напрямку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засвоєння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певного</a:t>
            </a:r>
            <a:r>
              <a:rPr lang="ru-RU" sz="2400" dirty="0" smtClean="0"/>
              <a:t> типу </a:t>
            </a:r>
            <a:r>
              <a:rPr lang="ru-RU" sz="2400" dirty="0" err="1" smtClean="0"/>
              <a:t>сприйняття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оцінки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політико-правових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у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Перед школою </a:t>
            </a:r>
            <a:r>
              <a:rPr lang="ru-RU" sz="2400" dirty="0" err="1" smtClean="0"/>
              <a:t>стоїть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недопущення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школярів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будь-якими</a:t>
            </a:r>
            <a:r>
              <a:rPr lang="ru-RU" sz="2400" dirty="0" smtClean="0"/>
              <a:t> силами. Школа </a:t>
            </a:r>
            <a:r>
              <a:rPr lang="ru-RU" sz="2400" dirty="0" err="1" smtClean="0"/>
              <a:t>зобов’язана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принципів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співвіднесення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відстоювання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громадських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304800" y="476672"/>
            <a:ext cx="8443664" cy="61209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err="1" smtClean="0"/>
              <a:t>Економічний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напрямок</a:t>
            </a:r>
            <a:r>
              <a:rPr lang="ru-RU" sz="2400" b="1" dirty="0" smtClean="0"/>
              <a:t>. </a:t>
            </a:r>
            <a:r>
              <a:rPr lang="ru-RU" sz="2400" dirty="0" smtClean="0"/>
              <a:t>У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громадянин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стати </a:t>
            </a:r>
            <a:r>
              <a:rPr lang="ru-RU" sz="2400" dirty="0" err="1" smtClean="0"/>
              <a:t>учасником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обміну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споживання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у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засвоїти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засадові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вміння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навички</a:t>
            </a:r>
            <a:r>
              <a:rPr lang="ru-RU" sz="2400" dirty="0" smtClean="0"/>
              <a:t>, </a:t>
            </a:r>
            <a:r>
              <a:rPr lang="ru-RU" sz="2400" dirty="0" err="1" smtClean="0"/>
              <a:t>орієнтації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алгоритми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як </a:t>
            </a:r>
            <a:r>
              <a:rPr lang="ru-RU" sz="2400" dirty="0" err="1" smtClean="0"/>
              <a:t>працівника</a:t>
            </a:r>
            <a:r>
              <a:rPr lang="ru-RU" sz="2400" dirty="0" smtClean="0"/>
              <a:t>, агента </a:t>
            </a:r>
            <a:r>
              <a:rPr lang="ru-RU" sz="2400" dirty="0" err="1" smtClean="0"/>
              <a:t>обміну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споживача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Саме</a:t>
            </a:r>
            <a:r>
              <a:rPr lang="ru-RU" sz="2400" dirty="0" smtClean="0"/>
              <a:t> тут </a:t>
            </a:r>
            <a:r>
              <a:rPr lang="ru-RU" sz="2400" dirty="0" err="1" smtClean="0"/>
              <a:t>відіграють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незмінну</a:t>
            </a:r>
            <a:r>
              <a:rPr lang="ru-RU" sz="2400" dirty="0" smtClean="0"/>
              <a:t> роль уроки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, </a:t>
            </a:r>
            <a:r>
              <a:rPr lang="ru-RU" sz="2400" dirty="0" err="1" smtClean="0"/>
              <a:t>ознайомлення</a:t>
            </a:r>
            <a:r>
              <a:rPr lang="ru-RU" sz="2400" dirty="0" smtClean="0"/>
              <a:t> з </a:t>
            </a:r>
            <a:r>
              <a:rPr lang="ru-RU" sz="2400" dirty="0" err="1" smtClean="0"/>
              <a:t>технологіями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відвідування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установ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батьки.</a:t>
            </a:r>
          </a:p>
        </p:txBody>
      </p:sp>
      <p:pic>
        <p:nvPicPr>
          <p:cNvPr id="2" name="Рисунок 1" descr="ReadingMotivationandInstruction - What Research Says about Reading ...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08" b="9234"/>
          <a:stretch/>
        </p:blipFill>
        <p:spPr>
          <a:xfrm>
            <a:off x="333440" y="4278227"/>
            <a:ext cx="7956376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323528" y="476672"/>
            <a:ext cx="8280920" cy="5303837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Екологічний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напрямок</a:t>
            </a:r>
            <a:r>
              <a:rPr lang="ru-RU" sz="2400" b="1" dirty="0" smtClean="0"/>
              <a:t>. </a:t>
            </a:r>
            <a:r>
              <a:rPr lang="ru-RU" sz="2400" dirty="0" smtClean="0"/>
              <a:t>На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напрямку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бути сформована як </a:t>
            </a:r>
            <a:r>
              <a:rPr lang="ru-RU" sz="2400" dirty="0" err="1" smtClean="0"/>
              <a:t>компетентний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суб’єкт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“Я – </a:t>
            </a:r>
            <a:r>
              <a:rPr lang="ru-RU" sz="2400" dirty="0" err="1" smtClean="0"/>
              <a:t>довкілля</a:t>
            </a:r>
            <a:r>
              <a:rPr lang="ru-RU" sz="2400" dirty="0" smtClean="0"/>
              <a:t>”.</a:t>
            </a:r>
          </a:p>
          <a:p>
            <a:r>
              <a:rPr lang="ru-RU" sz="2400" dirty="0" err="1" smtClean="0"/>
              <a:t>Особливим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надзвичайно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специфічним</a:t>
            </a:r>
            <a:r>
              <a:rPr lang="ru-RU" sz="2400" dirty="0" smtClean="0"/>
              <a:t> предметом </a:t>
            </a:r>
            <a:r>
              <a:rPr lang="ru-RU" sz="2400" dirty="0" err="1" smtClean="0"/>
              <a:t>педагогічної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 є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правильного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феномена </a:t>
            </a:r>
            <a:r>
              <a:rPr lang="ru-RU" sz="2400" dirty="0" err="1" smtClean="0"/>
              <a:t>людської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тілесності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спрацювання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.</a:t>
            </a:r>
          </a:p>
        </p:txBody>
      </p:sp>
      <p:pic>
        <p:nvPicPr>
          <p:cNvPr id="2" name="Рисунок 1" descr="Parents, school staff, and students work together to REACH for Succes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563700"/>
            <a:ext cx="3209546" cy="3281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6347714" cy="388077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2800" dirty="0" err="1" smtClean="0"/>
              <a:t>Процес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 два </a:t>
            </a:r>
            <a:r>
              <a:rPr lang="ru-RU" sz="2800" dirty="0" err="1" smtClean="0"/>
              <a:t>плани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підростає</a:t>
            </a:r>
            <a:r>
              <a:rPr lang="ru-RU" sz="2800" dirty="0" smtClean="0"/>
              <a:t>: </a:t>
            </a:r>
          </a:p>
          <a:p>
            <a:r>
              <a:rPr lang="ru-RU" sz="2800" dirty="0" err="1" smtClean="0"/>
              <a:t>адаптацію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соціуму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самовизначення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особистісне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професійне</a:t>
            </a:r>
            <a:r>
              <a:rPr lang="ru-RU" sz="2800" dirty="0" smtClean="0"/>
              <a:t>, </a:t>
            </a:r>
            <a:r>
              <a:rPr lang="ru-RU" sz="2800" dirty="0" err="1" smtClean="0"/>
              <a:t>соціальне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.).</a:t>
            </a:r>
          </a:p>
        </p:txBody>
      </p:sp>
      <p:pic>
        <p:nvPicPr>
          <p:cNvPr id="3" name="Рисунок 2" descr="At A Round Conference Table During A Business Meeting In An Office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8" t="10661" b="18503"/>
          <a:stretch/>
        </p:blipFill>
        <p:spPr>
          <a:xfrm>
            <a:off x="1907704" y="3789040"/>
            <a:ext cx="4104456" cy="3072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304800" y="1052737"/>
            <a:ext cx="7651576" cy="5616352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Напрямок</a:t>
            </a:r>
            <a:r>
              <a:rPr lang="ru-RU" sz="2400" b="1" dirty="0" smtClean="0"/>
              <a:t> “Я – </a:t>
            </a:r>
            <a:r>
              <a:rPr lang="ru-RU" sz="2400" b="1" dirty="0" err="1" smtClean="0"/>
              <a:t>Універсум</a:t>
            </a:r>
            <a:r>
              <a:rPr lang="ru-RU" sz="2400" b="1" dirty="0" smtClean="0"/>
              <a:t>”. </a:t>
            </a:r>
            <a:r>
              <a:rPr lang="ru-RU" sz="2400" dirty="0" err="1" smtClean="0"/>
              <a:t>Це</a:t>
            </a:r>
            <a:r>
              <a:rPr lang="ru-RU" sz="2400" dirty="0" smtClean="0"/>
              <a:t> сфера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єдиної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не </a:t>
            </a:r>
            <a:r>
              <a:rPr lang="ru-RU" sz="2400" dirty="0" err="1" smtClean="0"/>
              <a:t>обмежується</a:t>
            </a:r>
            <a:r>
              <a:rPr lang="ru-RU" sz="2400" dirty="0" smtClean="0"/>
              <a:t> фактом </a:t>
            </a:r>
            <a:r>
              <a:rPr lang="ru-RU" sz="2400" dirty="0" err="1" smtClean="0"/>
              <a:t>фізичного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 “тут” </a:t>
            </a:r>
            <a:r>
              <a:rPr lang="ru-RU" sz="2400" dirty="0" err="1" smtClean="0"/>
              <a:t>і</a:t>
            </a:r>
            <a:r>
              <a:rPr lang="ru-RU" sz="2400" dirty="0" smtClean="0"/>
              <a:t> “</a:t>
            </a:r>
            <a:r>
              <a:rPr lang="ru-RU" sz="2400" dirty="0" err="1" smtClean="0"/>
              <a:t>тепер</a:t>
            </a:r>
            <a:r>
              <a:rPr lang="ru-RU" sz="2400" dirty="0" smtClean="0"/>
              <a:t>”, а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історична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вимірах</a:t>
            </a:r>
            <a:r>
              <a:rPr lang="ru-RU" sz="2400" dirty="0" smtClean="0"/>
              <a:t> </a:t>
            </a:r>
            <a:r>
              <a:rPr lang="ru-RU" sz="2400" dirty="0" err="1" smtClean="0"/>
              <a:t>минулого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сучасного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Духовне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духовний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порятунок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утвердження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людського</a:t>
            </a:r>
            <a:r>
              <a:rPr lang="ru-RU" sz="2400" dirty="0" smtClean="0"/>
              <a:t> духу як </a:t>
            </a:r>
            <a:r>
              <a:rPr lang="ru-RU" sz="2400" dirty="0" err="1" smtClean="0"/>
              <a:t>єдиної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структурі</a:t>
            </a:r>
            <a:r>
              <a:rPr lang="ru-RU" sz="2400" dirty="0" smtClean="0"/>
              <a:t> “Ми” в “</a:t>
            </a:r>
            <a:r>
              <a:rPr lang="ru-RU" sz="2400" dirty="0" err="1" smtClean="0"/>
              <a:t>Універсумі</a:t>
            </a:r>
            <a:r>
              <a:rPr lang="ru-RU" sz="2400" dirty="0" smtClean="0"/>
              <a:t>”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витоком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наставника,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принаймі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покликаний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шкільний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вчитель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251520" y="476672"/>
            <a:ext cx="8155632" cy="52562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Молода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особистість</a:t>
            </a:r>
            <a:r>
              <a:rPr lang="ru-RU" sz="2400" dirty="0" smtClean="0"/>
              <a:t>, а </a:t>
            </a:r>
            <a:r>
              <a:rPr lang="ru-RU" sz="2400" dirty="0" err="1" smtClean="0"/>
              <a:t>особистість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результат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індивіда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подолання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труднощів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накопичення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досвіду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Вроджена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геніальність</a:t>
            </a:r>
            <a:r>
              <a:rPr lang="ru-RU" sz="2400" dirty="0" smtClean="0"/>
              <a:t> автоматично не </a:t>
            </a:r>
            <a:r>
              <a:rPr lang="ru-RU" sz="2400" dirty="0" err="1" smtClean="0"/>
              <a:t>гарантує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 стане великою </a:t>
            </a:r>
            <a:r>
              <a:rPr lang="ru-RU" sz="2400" dirty="0" err="1" smtClean="0"/>
              <a:t>особистістю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Вирішальну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, в яке </a:t>
            </a:r>
            <a:r>
              <a:rPr lang="ru-RU" sz="2400" dirty="0" err="1" smtClean="0"/>
              <a:t>потрапляє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. </a:t>
            </a:r>
          </a:p>
        </p:txBody>
      </p:sp>
      <p:pic>
        <p:nvPicPr>
          <p:cNvPr id="2" name="Рисунок 1" descr="Teaching Students to Give Back | STAT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833664"/>
            <a:ext cx="3024336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179512" y="692696"/>
            <a:ext cx="8686800" cy="5043487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Соціально-психологічна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адаптація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суспільстві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відповідності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вимогами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 і </a:t>
            </a:r>
            <a:r>
              <a:rPr lang="ru-RU" sz="2400" dirty="0" err="1" smtClean="0"/>
              <a:t>власними</a:t>
            </a:r>
            <a:r>
              <a:rPr lang="ru-RU" sz="2400" dirty="0" smtClean="0"/>
              <a:t> мотивами, потребами й </a:t>
            </a:r>
            <a:r>
              <a:rPr lang="ru-RU" sz="2400" dirty="0" err="1" smtClean="0"/>
              <a:t>інтересами</a:t>
            </a:r>
            <a:r>
              <a:rPr lang="ru-RU" sz="2400" dirty="0" smtClean="0"/>
              <a:t>.</a:t>
            </a:r>
          </a:p>
        </p:txBody>
      </p:sp>
      <p:pic>
        <p:nvPicPr>
          <p:cNvPr id="2" name="Рисунок 1" descr="The new international students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564904"/>
            <a:ext cx="7128792" cy="4082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683568" y="980728"/>
            <a:ext cx="7416824" cy="3880773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інтегрований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</a:t>
            </a:r>
            <a:r>
              <a:rPr lang="ru-RU" sz="2400" dirty="0" smtClean="0"/>
              <a:t> стану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відображає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психосоціальні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: </a:t>
            </a:r>
          </a:p>
          <a:p>
            <a:r>
              <a:rPr lang="ru-RU" sz="2400" dirty="0" err="1" smtClean="0"/>
              <a:t>адекватне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сприйняття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навколишньої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дійсності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адекватна система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спілкування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оточенням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здатність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вільного</a:t>
            </a:r>
            <a:r>
              <a:rPr lang="ru-RU" sz="2400" dirty="0" smtClean="0"/>
              <a:t> часу та </a:t>
            </a:r>
            <a:r>
              <a:rPr lang="ru-RU" sz="2400" dirty="0" err="1" smtClean="0"/>
              <a:t>відпочинку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здатність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самообслуговування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взаємообслуговування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колективі</a:t>
            </a:r>
            <a:r>
              <a:rPr lang="ru-RU" sz="2400" dirty="0" smtClean="0"/>
              <a:t>,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відповідності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рольовими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очікуваннями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xfrm>
            <a:off x="395536" y="1340768"/>
            <a:ext cx="7920880" cy="38807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 smtClean="0"/>
              <a:t>Стосунки</a:t>
            </a:r>
            <a:r>
              <a:rPr lang="ru-RU" sz="2400" dirty="0" smtClean="0"/>
              <a:t> з </a:t>
            </a:r>
            <a:r>
              <a:rPr lang="ru-RU" sz="2400" dirty="0" err="1" smtClean="0"/>
              <a:t>однолітками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психологічно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зорієнтовані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майбутні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взаємини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дорослому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товаристві</a:t>
            </a:r>
            <a:r>
              <a:rPr lang="ru-RU" sz="2400" dirty="0" smtClean="0"/>
              <a:t>, є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з форм </a:t>
            </a:r>
            <a:r>
              <a:rPr lang="ru-RU" sz="2400" dirty="0" err="1" smtClean="0"/>
              <a:t>засвоєння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норм. </a:t>
            </a:r>
            <a:r>
              <a:rPr lang="ru-RU" sz="2400" dirty="0" err="1" smtClean="0"/>
              <a:t>Наштовхуючись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байдужість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роздратування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дорослих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підлітки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змушені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розширювати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контакти</a:t>
            </a:r>
            <a:r>
              <a:rPr lang="ru-RU" sz="2400" dirty="0" smtClean="0"/>
              <a:t> з ровесниками, </a:t>
            </a:r>
            <a:r>
              <a:rPr lang="ru-RU" sz="2400" dirty="0" err="1" smtClean="0"/>
              <a:t>інтенсивно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соціум</a:t>
            </a:r>
            <a:r>
              <a:rPr lang="ru-RU" sz="2400" dirty="0" smtClean="0"/>
              <a:t>, </a:t>
            </a:r>
            <a:r>
              <a:rPr lang="ru-RU" sz="2400" dirty="0" err="1" smtClean="0"/>
              <a:t>жорсткі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своєрідним</a:t>
            </a:r>
            <a:r>
              <a:rPr lang="ru-RU" sz="2400" dirty="0" smtClean="0"/>
              <a:t> протестом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дорослої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спільноти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/>
          </p:cNvSpPr>
          <p:nvPr>
            <p:ph idx="1"/>
          </p:nvPr>
        </p:nvSpPr>
        <p:spPr>
          <a:xfrm>
            <a:off x="323528" y="548680"/>
            <a:ext cx="8280920" cy="57324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Потреба </a:t>
            </a:r>
            <a:r>
              <a:rPr lang="ru-RU" sz="2400" dirty="0" err="1" smtClean="0"/>
              <a:t>підлітка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своєму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зумовлює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оточення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потребу та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відмежовує</a:t>
            </a:r>
            <a:r>
              <a:rPr lang="ru-RU" sz="2400" dirty="0" smtClean="0"/>
              <a:t> грань,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закріпленими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дитинства</a:t>
            </a:r>
            <a:r>
              <a:rPr lang="ru-RU" sz="2400" dirty="0" smtClean="0"/>
              <a:t> і </a:t>
            </a:r>
            <a:r>
              <a:rPr lang="ru-RU" sz="2400" dirty="0" err="1" smtClean="0"/>
              <a:t>дорослого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Ця</a:t>
            </a:r>
            <a:r>
              <a:rPr lang="ru-RU" sz="2400" dirty="0" smtClean="0"/>
              <a:t> “зона </a:t>
            </a:r>
            <a:r>
              <a:rPr lang="ru-RU" sz="2400" dirty="0" err="1" smtClean="0"/>
              <a:t>відчуження</a:t>
            </a:r>
            <a:r>
              <a:rPr lang="ru-RU" sz="2400" dirty="0" smtClean="0"/>
              <a:t>” </a:t>
            </a:r>
            <a:r>
              <a:rPr lang="ru-RU" sz="2400" dirty="0" err="1" smtClean="0"/>
              <a:t>проявляється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агресивності</a:t>
            </a:r>
            <a:r>
              <a:rPr lang="ru-RU" sz="2400" dirty="0" smtClean="0"/>
              <a:t> й страху </a:t>
            </a:r>
            <a:r>
              <a:rPr lang="ru-RU" sz="2400" dirty="0" err="1" smtClean="0"/>
              <a:t>підлітків</a:t>
            </a:r>
            <a:r>
              <a:rPr lang="ru-RU" sz="2400" dirty="0" smtClean="0"/>
              <a:t>, в </a:t>
            </a:r>
            <a:r>
              <a:rPr lang="ru-RU" sz="2400" dirty="0" err="1" smtClean="0"/>
              <a:t>роздратуванні</a:t>
            </a:r>
            <a:r>
              <a:rPr lang="ru-RU" sz="2400" dirty="0" smtClean="0"/>
              <a:t> й </a:t>
            </a:r>
            <a:r>
              <a:rPr lang="ru-RU" sz="2400" dirty="0" err="1" smtClean="0"/>
              <a:t>тривозі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дорослих</a:t>
            </a:r>
            <a:r>
              <a:rPr lang="ru-RU" sz="2400" dirty="0" smtClean="0"/>
              <a:t>. </a:t>
            </a:r>
          </a:p>
        </p:txBody>
      </p:sp>
      <p:pic>
        <p:nvPicPr>
          <p:cNvPr id="2" name="Рисунок 1" descr="students-clip-art-royalty-free-students-clipart-illustration-8843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9" t="14901" r="-1" b="20300"/>
          <a:stretch/>
        </p:blipFill>
        <p:spPr>
          <a:xfrm>
            <a:off x="2267744" y="3933056"/>
            <a:ext cx="4032448" cy="2715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251520" y="692696"/>
            <a:ext cx="7704856" cy="54726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err="1" smtClean="0"/>
              <a:t>Найпоширенішими</a:t>
            </a:r>
            <a:r>
              <a:rPr lang="ru-RU" sz="2400" dirty="0" smtClean="0"/>
              <a:t> є два </a:t>
            </a:r>
            <a:r>
              <a:rPr lang="ru-RU" sz="2400" dirty="0" err="1" smtClean="0"/>
              <a:t>стійкі</a:t>
            </a:r>
            <a:r>
              <a:rPr lang="ru-RU" sz="2400" dirty="0" smtClean="0"/>
              <a:t> </a:t>
            </a:r>
            <a:r>
              <a:rPr lang="ru-RU" sz="2400" dirty="0" err="1" smtClean="0"/>
              <a:t>типи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принципово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соціально-психологічний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— </a:t>
            </a:r>
            <a:r>
              <a:rPr lang="ru-RU" sz="2400" dirty="0" err="1" smtClean="0"/>
              <a:t>проміжні</a:t>
            </a:r>
            <a:r>
              <a:rPr lang="ru-RU" sz="2400" dirty="0" smtClean="0"/>
              <a:t> “Я в </a:t>
            </a:r>
            <a:r>
              <a:rPr lang="ru-RU" sz="2400" dirty="0" err="1" smtClean="0"/>
              <a:t>суспільстві</a:t>
            </a:r>
            <a:r>
              <a:rPr lang="ru-RU" sz="2400" dirty="0" smtClean="0"/>
              <a:t>” та </a:t>
            </a:r>
            <a:r>
              <a:rPr lang="ru-RU" sz="2400" dirty="0" err="1" smtClean="0"/>
              <a:t>вузлові</a:t>
            </a:r>
            <a:r>
              <a:rPr lang="ru-RU" sz="2400" dirty="0" smtClean="0"/>
              <a:t> “Я і </a:t>
            </a:r>
            <a:r>
              <a:rPr lang="ru-RU" sz="2400" dirty="0" err="1" smtClean="0"/>
              <a:t>суспільство</a:t>
            </a:r>
            <a:r>
              <a:rPr lang="ru-RU" sz="2400" dirty="0" smtClean="0"/>
              <a:t>”.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 За реального </a:t>
            </a:r>
            <a:r>
              <a:rPr lang="ru-RU" sz="2400" dirty="0" err="1" smtClean="0"/>
              <a:t>поєднання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передній</a:t>
            </a:r>
            <a:r>
              <a:rPr lang="ru-RU" sz="2400" dirty="0" smtClean="0"/>
              <a:t> план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 то одна, то </a:t>
            </a:r>
            <a:r>
              <a:rPr lang="ru-RU" sz="2400" dirty="0" err="1" smtClean="0"/>
              <a:t>інша</a:t>
            </a:r>
            <a:r>
              <a:rPr lang="ru-RU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Практика </a:t>
            </a:r>
            <a:r>
              <a:rPr lang="ru-RU" sz="2400" dirty="0" err="1" smtClean="0"/>
              <a:t>взаємин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засвідчує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вирішальну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 “Я і </a:t>
            </a:r>
            <a:r>
              <a:rPr lang="ru-RU" sz="2400" dirty="0" err="1" smtClean="0"/>
              <a:t>суспільство</a:t>
            </a:r>
            <a:r>
              <a:rPr lang="ru-RU" sz="2400" dirty="0" smtClean="0"/>
              <a:t>”, </a:t>
            </a:r>
            <a:r>
              <a:rPr lang="ru-RU" sz="2400" dirty="0" err="1" smtClean="0"/>
              <a:t>адже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вирізняється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вираженою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індивідуалізацією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самодетермінацією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самоуправлінням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підростаючої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яка не просто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суб'єктом</a:t>
            </a:r>
            <a:r>
              <a:rPr lang="ru-RU" sz="2400" dirty="0" smtClean="0"/>
              <a:t>, а й </a:t>
            </a:r>
            <a:r>
              <a:rPr lang="ru-RU" sz="2400" dirty="0" err="1" smtClean="0"/>
              <a:t>усвідомлює</a:t>
            </a:r>
            <a:r>
              <a:rPr lang="ru-RU" sz="2400" dirty="0" smtClean="0"/>
              <a:t> себе ним.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611560" y="1124744"/>
            <a:ext cx="7200800" cy="52565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/>
              <a:t>   </a:t>
            </a:r>
            <a:r>
              <a:rPr lang="ru-RU" sz="3800" dirty="0" smtClean="0"/>
              <a:t>Чим </a:t>
            </a:r>
            <a:r>
              <a:rPr lang="ru-RU" sz="3800" dirty="0" err="1" smtClean="0"/>
              <a:t>гірші</a:t>
            </a:r>
            <a:r>
              <a:rPr lang="ru-RU" sz="3800" dirty="0" smtClean="0"/>
              <a:t> </a:t>
            </a:r>
            <a:r>
              <a:rPr lang="ru-RU" sz="3800" dirty="0" err="1" smtClean="0"/>
              <a:t>стосунки</a:t>
            </a:r>
            <a:r>
              <a:rPr lang="ru-RU" sz="3800" dirty="0" smtClean="0"/>
              <a:t> </a:t>
            </a:r>
            <a:r>
              <a:rPr lang="ru-RU" sz="3800" dirty="0" err="1" smtClean="0"/>
              <a:t>підлітка</a:t>
            </a:r>
            <a:r>
              <a:rPr lang="ru-RU" sz="3800" dirty="0" smtClean="0"/>
              <a:t> з </a:t>
            </a:r>
            <a:r>
              <a:rPr lang="ru-RU" sz="3800" dirty="0" err="1" smtClean="0"/>
              <a:t>дорослими</a:t>
            </a:r>
            <a:r>
              <a:rPr lang="ru-RU" sz="3800" dirty="0" smtClean="0"/>
              <a:t>, </a:t>
            </a:r>
            <a:r>
              <a:rPr lang="ru-RU" sz="3800" dirty="0" err="1" smtClean="0"/>
              <a:t>тим</a:t>
            </a:r>
            <a:r>
              <a:rPr lang="ru-RU" sz="3800" dirty="0" smtClean="0"/>
              <a:t> </a:t>
            </a:r>
            <a:r>
              <a:rPr lang="ru-RU" sz="3800" dirty="0" err="1" smtClean="0"/>
              <a:t>частіше</a:t>
            </a:r>
            <a:r>
              <a:rPr lang="ru-RU" sz="3800" dirty="0" smtClean="0"/>
              <a:t> </a:t>
            </a:r>
            <a:r>
              <a:rPr lang="ru-RU" sz="3800" dirty="0" err="1" smtClean="0"/>
              <a:t>він</a:t>
            </a:r>
            <a:r>
              <a:rPr lang="ru-RU" sz="3800" dirty="0" smtClean="0"/>
              <a:t> </a:t>
            </a:r>
            <a:r>
              <a:rPr lang="ru-RU" sz="3800" dirty="0" err="1" smtClean="0"/>
              <a:t>звертається</a:t>
            </a:r>
            <a:r>
              <a:rPr lang="ru-RU" sz="3800" dirty="0" smtClean="0"/>
              <a:t> до </a:t>
            </a:r>
            <a:r>
              <a:rPr lang="ru-RU" sz="3800" dirty="0" err="1" smtClean="0"/>
              <a:t>однолітків</a:t>
            </a:r>
            <a:r>
              <a:rPr lang="ru-RU" sz="3800" dirty="0" smtClean="0"/>
              <a:t> і </a:t>
            </a:r>
            <a:r>
              <a:rPr lang="ru-RU" sz="3800" dirty="0" err="1" smtClean="0"/>
              <a:t>більше</a:t>
            </a:r>
            <a:r>
              <a:rPr lang="ru-RU" sz="3800" dirty="0" smtClean="0"/>
              <a:t> </a:t>
            </a:r>
            <a:r>
              <a:rPr lang="ru-RU" sz="3800" dirty="0" err="1" smtClean="0"/>
              <a:t>від</a:t>
            </a:r>
            <a:r>
              <a:rPr lang="ru-RU" sz="3800" dirty="0" smtClean="0"/>
              <a:t> них </a:t>
            </a:r>
            <a:r>
              <a:rPr lang="ru-RU" sz="3800" dirty="0" err="1" smtClean="0"/>
              <a:t>залежить</a:t>
            </a:r>
            <a:r>
              <a:rPr lang="ru-RU" sz="3800" dirty="0" smtClean="0"/>
              <a:t>. </a:t>
            </a:r>
            <a:r>
              <a:rPr lang="ru-RU" sz="3800" dirty="0" err="1" smtClean="0"/>
              <a:t>Значну</a:t>
            </a:r>
            <a:r>
              <a:rPr lang="ru-RU" sz="3800" dirty="0" smtClean="0"/>
              <a:t> роль у </a:t>
            </a:r>
            <a:r>
              <a:rPr lang="ru-RU" sz="3800" dirty="0" err="1" smtClean="0"/>
              <a:t>становленні</a:t>
            </a:r>
            <a:r>
              <a:rPr lang="ru-RU" sz="3800" dirty="0" smtClean="0"/>
              <a:t> та </a:t>
            </a:r>
            <a:r>
              <a:rPr lang="ru-RU" sz="3800" dirty="0" err="1" smtClean="0"/>
              <a:t>особистісному</a:t>
            </a:r>
            <a:r>
              <a:rPr lang="ru-RU" sz="3800" dirty="0" smtClean="0"/>
              <a:t> </a:t>
            </a:r>
            <a:r>
              <a:rPr lang="ru-RU" sz="3800" dirty="0" err="1" smtClean="0"/>
              <a:t>самовизначенні</a:t>
            </a:r>
            <a:r>
              <a:rPr lang="ru-RU" sz="3800" dirty="0" smtClean="0"/>
              <a:t> </a:t>
            </a:r>
            <a:r>
              <a:rPr lang="ru-RU" sz="3800" dirty="0" err="1" smtClean="0"/>
              <a:t>підлітків</a:t>
            </a:r>
            <a:r>
              <a:rPr lang="ru-RU" sz="3800" dirty="0" smtClean="0"/>
              <a:t> </a:t>
            </a:r>
            <a:r>
              <a:rPr lang="ru-RU" sz="3800" dirty="0" err="1" smtClean="0"/>
              <a:t>відіграють</a:t>
            </a:r>
            <a:r>
              <a:rPr lang="ru-RU" sz="3800" dirty="0" smtClean="0"/>
              <a:t> </a:t>
            </a:r>
            <a:r>
              <a:rPr lang="ru-RU" sz="3800" dirty="0" err="1" smtClean="0"/>
              <a:t>референтні</a:t>
            </a:r>
            <a:r>
              <a:rPr lang="ru-RU" sz="3800" dirty="0" smtClean="0"/>
              <a:t> </a:t>
            </a:r>
            <a:r>
              <a:rPr lang="ru-RU" sz="3800" dirty="0" err="1" smtClean="0"/>
              <a:t>групи</a:t>
            </a:r>
            <a:r>
              <a:rPr lang="ru-RU" sz="3800" dirty="0" smtClean="0"/>
              <a:t> як </a:t>
            </a:r>
            <a:r>
              <a:rPr lang="ru-RU" sz="3800" dirty="0" err="1" smtClean="0"/>
              <a:t>інститути</a:t>
            </a:r>
            <a:r>
              <a:rPr lang="ru-RU" sz="3800" dirty="0" smtClean="0"/>
              <a:t> </a:t>
            </a:r>
            <a:r>
              <a:rPr lang="ru-RU" sz="3800" dirty="0" err="1" smtClean="0"/>
              <a:t>соціалізації</a:t>
            </a:r>
            <a:r>
              <a:rPr lang="ru-RU" sz="3800" dirty="0" smtClean="0"/>
              <a:t>.</a:t>
            </a:r>
            <a:endParaRPr lang="ru-RU" sz="3800" b="1" i="1" dirty="0" smtClean="0"/>
          </a:p>
          <a:p>
            <a:pPr>
              <a:lnSpc>
                <a:spcPct val="120000"/>
              </a:lnSpc>
            </a:pPr>
            <a:r>
              <a:rPr lang="ru-RU" sz="3800" b="1" i="1" dirty="0" smtClean="0"/>
              <a:t>   </a:t>
            </a:r>
            <a:r>
              <a:rPr lang="ru-RU" sz="3800" b="1" i="1" dirty="0" err="1" smtClean="0"/>
              <a:t>Референтна</a:t>
            </a:r>
            <a:r>
              <a:rPr lang="ru-RU" sz="3800" i="1" dirty="0" smtClean="0"/>
              <a:t> (лат. </a:t>
            </a:r>
            <a:r>
              <a:rPr lang="ru-RU" sz="3800" i="1" dirty="0" err="1" smtClean="0"/>
              <a:t>refero</a:t>
            </a:r>
            <a:r>
              <a:rPr lang="ru-RU" sz="3800" i="1" dirty="0" smtClean="0"/>
              <a:t> — </a:t>
            </a:r>
            <a:r>
              <a:rPr lang="ru-RU" sz="3800" i="1" dirty="0" err="1" smtClean="0"/>
              <a:t>повідомляю</a:t>
            </a:r>
            <a:r>
              <a:rPr lang="ru-RU" sz="3800" i="1" dirty="0" smtClean="0"/>
              <a:t>) </a:t>
            </a:r>
            <a:r>
              <a:rPr lang="ru-RU" sz="3800" i="1" dirty="0" err="1" smtClean="0"/>
              <a:t>група</a:t>
            </a:r>
            <a:r>
              <a:rPr lang="ru-RU" sz="3800" i="1" dirty="0" smtClean="0"/>
              <a:t> — реальна </a:t>
            </a:r>
            <a:r>
              <a:rPr lang="ru-RU" sz="3800" i="1" dirty="0" err="1" smtClean="0"/>
              <a:t>чи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умовна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соціальна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спільність</a:t>
            </a:r>
            <a:r>
              <a:rPr lang="ru-RU" sz="3800" i="1" dirty="0" smtClean="0"/>
              <a:t>, з </a:t>
            </a:r>
            <a:r>
              <a:rPr lang="ru-RU" sz="3800" i="1" dirty="0" err="1" smtClean="0"/>
              <a:t>якою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індивід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співвідносить</a:t>
            </a:r>
            <a:r>
              <a:rPr lang="ru-RU" sz="3800" i="1" dirty="0" smtClean="0"/>
              <a:t> себе як з </a:t>
            </a:r>
            <a:r>
              <a:rPr lang="ru-RU" sz="3800" i="1" dirty="0" err="1" smtClean="0"/>
              <a:t>еталоном</a:t>
            </a:r>
            <a:r>
              <a:rPr lang="ru-RU" sz="3800" i="1" dirty="0" smtClean="0"/>
              <a:t>, </a:t>
            </a:r>
            <a:r>
              <a:rPr lang="ru-RU" sz="3800" i="1" dirty="0" err="1" smtClean="0"/>
              <a:t>орієнтуючись</a:t>
            </a:r>
            <a:r>
              <a:rPr lang="ru-RU" sz="3800" i="1" dirty="0" smtClean="0"/>
              <a:t> у </a:t>
            </a:r>
            <a:r>
              <a:rPr lang="ru-RU" sz="3800" i="1" dirty="0" err="1" smtClean="0"/>
              <a:t>своїх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вчинках</a:t>
            </a:r>
            <a:r>
              <a:rPr lang="ru-RU" sz="3800" i="1" dirty="0" smtClean="0"/>
              <a:t> і </a:t>
            </a:r>
            <a:r>
              <a:rPr lang="ru-RU" sz="3800" i="1" dirty="0" err="1" smtClean="0"/>
              <a:t>самооцінці</a:t>
            </a:r>
            <a:r>
              <a:rPr lang="ru-RU" sz="3800" i="1" dirty="0" smtClean="0"/>
              <a:t> на </a:t>
            </a:r>
            <a:r>
              <a:rPr lang="ru-RU" sz="3800" i="1" dirty="0" err="1" smtClean="0"/>
              <a:t>її</a:t>
            </a:r>
            <a:r>
              <a:rPr lang="ru-RU" sz="3800" i="1" dirty="0" smtClean="0"/>
              <a:t> </a:t>
            </a:r>
            <a:r>
              <a:rPr lang="ru-RU" sz="3800" i="1" dirty="0" err="1" smtClean="0"/>
              <a:t>норми</a:t>
            </a:r>
            <a:r>
              <a:rPr lang="ru-RU" sz="3800" i="1" dirty="0" smtClean="0"/>
              <a:t> та </a:t>
            </a:r>
            <a:r>
              <a:rPr lang="ru-RU" sz="3800" i="1" dirty="0" err="1" smtClean="0"/>
              <a:t>цінності</a:t>
            </a:r>
            <a:r>
              <a:rPr lang="ru-RU" sz="3800" i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609598" y="1268760"/>
            <a:ext cx="7058746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/>
              <a:t>  </a:t>
            </a:r>
            <a:r>
              <a:rPr lang="ru-RU" sz="3100" dirty="0" smtClean="0"/>
              <a:t> </a:t>
            </a:r>
            <a:r>
              <a:rPr lang="ru-RU" sz="3100" dirty="0" err="1" smtClean="0"/>
              <a:t>Нині</a:t>
            </a:r>
            <a:r>
              <a:rPr lang="ru-RU" sz="3100" dirty="0" smtClean="0"/>
              <a:t> </a:t>
            </a:r>
            <a:r>
              <a:rPr lang="ru-RU" sz="3100" dirty="0" err="1" smtClean="0"/>
              <a:t>соціалізація</a:t>
            </a:r>
            <a:r>
              <a:rPr lang="ru-RU" sz="3100" dirty="0" smtClean="0"/>
              <a:t> </a:t>
            </a:r>
            <a:r>
              <a:rPr lang="ru-RU" sz="3100" dirty="0" err="1" smtClean="0"/>
              <a:t>підлітка</a:t>
            </a:r>
            <a:r>
              <a:rPr lang="ru-RU" sz="3100" dirty="0" smtClean="0"/>
              <a:t> </a:t>
            </a:r>
            <a:r>
              <a:rPr lang="ru-RU" sz="3100" dirty="0" err="1" smtClean="0"/>
              <a:t>характеризується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прискореним</a:t>
            </a:r>
            <a:r>
              <a:rPr lang="ru-RU" sz="3100" dirty="0" smtClean="0"/>
              <a:t> </a:t>
            </a:r>
            <a:r>
              <a:rPr lang="ru-RU" sz="3100" dirty="0" err="1" smtClean="0"/>
              <a:t>його</a:t>
            </a:r>
            <a:r>
              <a:rPr lang="ru-RU" sz="3100" dirty="0" smtClean="0"/>
              <a:t> </a:t>
            </a:r>
            <a:r>
              <a:rPr lang="ru-RU" sz="3100" dirty="0" err="1" smtClean="0"/>
              <a:t>фізичним</a:t>
            </a:r>
            <a:r>
              <a:rPr lang="ru-RU" sz="3100" dirty="0" smtClean="0"/>
              <a:t>, </a:t>
            </a:r>
            <a:r>
              <a:rPr lang="ru-RU" sz="3100" dirty="0" err="1" smtClean="0"/>
              <a:t>статевим</a:t>
            </a:r>
            <a:r>
              <a:rPr lang="ru-RU" sz="3100" dirty="0" smtClean="0"/>
              <a:t> </a:t>
            </a:r>
            <a:r>
              <a:rPr lang="ru-RU" sz="3100" dirty="0" err="1" smtClean="0"/>
              <a:t>дозріванням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вказує</a:t>
            </a:r>
            <a:r>
              <a:rPr lang="ru-RU" sz="3100" dirty="0" smtClean="0"/>
              <a:t> на </a:t>
            </a:r>
            <a:r>
              <a:rPr lang="ru-RU" sz="3100" dirty="0" err="1" smtClean="0"/>
              <a:t>необхідність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зниження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початкової</a:t>
            </a:r>
            <a:r>
              <a:rPr lang="ru-RU" sz="3100" dirty="0" smtClean="0"/>
              <a:t> </a:t>
            </a:r>
            <a:r>
              <a:rPr lang="ru-RU" sz="3100" dirty="0" err="1" smtClean="0"/>
              <a:t>межі</a:t>
            </a:r>
            <a:r>
              <a:rPr lang="ru-RU" sz="3100" dirty="0" smtClean="0"/>
              <a:t> </a:t>
            </a:r>
            <a:r>
              <a:rPr lang="ru-RU" sz="3100" dirty="0" err="1" smtClean="0"/>
              <a:t>юнацького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віку</a:t>
            </a:r>
            <a:r>
              <a:rPr lang="ru-RU" sz="3100" dirty="0" smtClean="0"/>
              <a:t>, а </a:t>
            </a:r>
            <a:r>
              <a:rPr lang="ru-RU" sz="3100" dirty="0" err="1" smtClean="0"/>
              <a:t>необхідність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подовження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періоду</a:t>
            </a:r>
            <a:r>
              <a:rPr lang="ru-RU" sz="3100" dirty="0" smtClean="0"/>
              <a:t> </a:t>
            </a:r>
            <a:r>
              <a:rPr lang="ru-RU" sz="3100" dirty="0" err="1" smtClean="0"/>
              <a:t>навчання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дещо</a:t>
            </a:r>
            <a:r>
              <a:rPr lang="ru-RU" sz="3100" dirty="0" smtClean="0"/>
              <a:t> </a:t>
            </a:r>
            <a:r>
              <a:rPr lang="ru-RU" sz="3100" dirty="0" err="1" smtClean="0"/>
              <a:t>відстрочує</a:t>
            </a:r>
            <a:r>
              <a:rPr lang="ru-RU" sz="3100" dirty="0" smtClean="0"/>
              <a:t> </a:t>
            </a:r>
            <a:r>
              <a:rPr lang="ru-RU" sz="3100" dirty="0" err="1" smtClean="0"/>
              <a:t>настання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соціальної</a:t>
            </a:r>
            <a:r>
              <a:rPr lang="ru-RU" sz="3100" dirty="0" smtClean="0"/>
              <a:t> </a:t>
            </a:r>
            <a:r>
              <a:rPr lang="ru-RU" sz="3100" dirty="0" err="1" smtClean="0"/>
              <a:t>зрілості</a:t>
            </a:r>
            <a:r>
              <a:rPr lang="ru-RU" sz="3100" dirty="0" smtClean="0"/>
              <a:t>, </a:t>
            </a:r>
            <a:r>
              <a:rPr lang="ru-RU" sz="3100" dirty="0" err="1" smtClean="0"/>
              <a:t>тим</a:t>
            </a:r>
            <a:r>
              <a:rPr lang="ru-RU" sz="3100" dirty="0" smtClean="0"/>
              <a:t> самим </a:t>
            </a:r>
            <a:r>
              <a:rPr lang="ru-RU" sz="3100" dirty="0" err="1" smtClean="0"/>
              <a:t>розширюючи</a:t>
            </a:r>
            <a:r>
              <a:rPr lang="ru-RU" sz="3100" dirty="0" smtClean="0"/>
              <a:t> </a:t>
            </a:r>
            <a:r>
              <a:rPr lang="ru-RU" sz="3100" dirty="0" err="1" smtClean="0"/>
              <a:t>межі</a:t>
            </a:r>
            <a:r>
              <a:rPr lang="ru-RU" sz="3100" dirty="0" smtClean="0"/>
              <a:t> </a:t>
            </a:r>
            <a:r>
              <a:rPr lang="ru-RU" sz="3100" dirty="0" err="1" smtClean="0"/>
              <a:t>підліткового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віку</a:t>
            </a:r>
            <a:r>
              <a:rPr lang="ru-RU" sz="3100" dirty="0" smtClean="0"/>
              <a:t>, </a:t>
            </a:r>
            <a:r>
              <a:rPr lang="ru-RU" sz="3100" dirty="0" err="1" smtClean="0"/>
              <a:t>створюючи</a:t>
            </a:r>
            <a:r>
              <a:rPr lang="ru-RU" sz="3100" dirty="0" smtClean="0"/>
              <a:t> </a:t>
            </a:r>
            <a:r>
              <a:rPr lang="ru-RU" sz="3100" dirty="0" err="1" smtClean="0"/>
              <a:t>передумови</a:t>
            </a:r>
            <a:r>
              <a:rPr lang="ru-RU" sz="3100" dirty="0" smtClean="0"/>
              <a:t> для </a:t>
            </a:r>
            <a:r>
              <a:rPr lang="ru-RU" sz="3100" dirty="0" err="1" smtClean="0"/>
              <a:t>виникнення</a:t>
            </a:r>
            <a:r>
              <a:rPr lang="ru-RU" sz="3100" dirty="0" smtClean="0"/>
              <a:t> і </a:t>
            </a:r>
            <a:r>
              <a:rPr lang="ru-RU" sz="3100" dirty="0" err="1" smtClean="0"/>
              <a:t>збереження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інфантилізму</a:t>
            </a:r>
            <a:r>
              <a:rPr lang="ru-RU" sz="3100" dirty="0" smtClean="0"/>
              <a:t>, </a:t>
            </a:r>
            <a:r>
              <a:rPr lang="ru-RU" sz="3100" dirty="0" err="1" smtClean="0"/>
              <a:t>соціальної</a:t>
            </a:r>
            <a:r>
              <a:rPr lang="ru-RU" sz="3100" dirty="0" smtClean="0"/>
              <a:t>, </a:t>
            </a:r>
            <a:r>
              <a:rPr lang="ru-RU" sz="3100" dirty="0" err="1" smtClean="0"/>
              <a:t>моральної</a:t>
            </a:r>
            <a:r>
              <a:rPr lang="ru-RU" sz="3100" dirty="0" smtClean="0"/>
              <a:t> та </a:t>
            </a:r>
            <a:r>
              <a:rPr lang="ru-RU" sz="3100" dirty="0" err="1" smtClean="0"/>
              <a:t>громадянської</a:t>
            </a:r>
            <a:r>
              <a:rPr lang="ru-RU" sz="3100" dirty="0" smtClean="0"/>
              <a:t> </a:t>
            </a:r>
            <a:r>
              <a:rPr lang="ru-RU" sz="3100" dirty="0" err="1" smtClean="0"/>
              <a:t>несамостійності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/>
          </p:cNvSpPr>
          <p:nvPr>
            <p:ph idx="1"/>
          </p:nvPr>
        </p:nvSpPr>
        <p:spPr>
          <a:xfrm>
            <a:off x="250825" y="620688"/>
            <a:ext cx="8065591" cy="55451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/>
              <a:t>   </a:t>
            </a:r>
            <a:r>
              <a:rPr lang="ru-RU" sz="2600" dirty="0" err="1" smtClean="0"/>
              <a:t>Зміни</a:t>
            </a:r>
            <a:r>
              <a:rPr lang="ru-RU" sz="2600" dirty="0" smtClean="0"/>
              <a:t> </a:t>
            </a:r>
            <a:r>
              <a:rPr lang="ru-RU" sz="2600" dirty="0" err="1" smtClean="0"/>
              <a:t>ціннісних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орієнтацій</a:t>
            </a:r>
            <a:r>
              <a:rPr lang="ru-RU" sz="2600" dirty="0" smtClean="0"/>
              <a:t> </a:t>
            </a:r>
            <a:r>
              <a:rPr lang="ru-RU" sz="2600" dirty="0" err="1" smtClean="0"/>
              <a:t>підлітків</a:t>
            </a:r>
            <a:r>
              <a:rPr lang="ru-RU" sz="2600" dirty="0" smtClean="0"/>
              <a:t> </a:t>
            </a:r>
            <a:r>
              <a:rPr lang="ru-RU" sz="2600" dirty="0" err="1" smtClean="0"/>
              <a:t>зумовлені</a:t>
            </a:r>
            <a:r>
              <a:rPr lang="ru-RU" sz="2600" dirty="0" smtClean="0"/>
              <a:t> </a:t>
            </a:r>
            <a:r>
              <a:rPr lang="ru-RU" sz="2600" dirty="0" err="1" smtClean="0"/>
              <a:t>трансформацією</a:t>
            </a:r>
            <a:r>
              <a:rPr lang="ru-RU" sz="2600" dirty="0" smtClean="0"/>
              <a:t> </a:t>
            </a:r>
            <a:r>
              <a:rPr lang="ru-RU" sz="2600" dirty="0" err="1" smtClean="0"/>
              <a:t>політичної</a:t>
            </a:r>
            <a:r>
              <a:rPr lang="ru-RU" sz="2600" dirty="0" smtClean="0"/>
              <a:t>, </a:t>
            </a:r>
            <a:r>
              <a:rPr lang="ru-RU" sz="2600" dirty="0" err="1" smtClean="0"/>
              <a:t>економічної</a:t>
            </a:r>
            <a:r>
              <a:rPr lang="ru-RU" sz="2600" dirty="0" smtClean="0"/>
              <a:t> систем, </a:t>
            </a:r>
            <a:r>
              <a:rPr lang="ru-RU" sz="2600" dirty="0" err="1" smtClean="0"/>
              <a:t>соціально-психологічної</a:t>
            </a:r>
            <a:r>
              <a:rPr lang="ru-RU" sz="2600" dirty="0" smtClean="0"/>
              <a:t> </a:t>
            </a:r>
            <a:r>
              <a:rPr lang="ru-RU" sz="2600" dirty="0" err="1" smtClean="0"/>
              <a:t>ситуації</a:t>
            </a:r>
            <a:r>
              <a:rPr lang="ru-RU" sz="2600" dirty="0" smtClean="0"/>
              <a:t> в </a:t>
            </a:r>
            <a:r>
              <a:rPr lang="ru-RU" sz="2600" dirty="0" err="1" smtClean="0"/>
              <a:t>суспільстві</a:t>
            </a:r>
            <a:r>
              <a:rPr lang="ru-RU" sz="2600" dirty="0" smtClean="0"/>
              <a:t>. </a:t>
            </a:r>
            <a:r>
              <a:rPr lang="ru-RU" sz="2600" dirty="0" err="1" smtClean="0"/>
              <a:t>Їм</a:t>
            </a:r>
            <a:r>
              <a:rPr lang="ru-RU" sz="2600" dirty="0" smtClean="0"/>
              <a:t> </a:t>
            </a:r>
            <a:r>
              <a:rPr lang="ru-RU" sz="2600" dirty="0" err="1" smtClean="0"/>
              <a:t>властиві</a:t>
            </a:r>
            <a:r>
              <a:rPr lang="ru-RU" sz="2600" dirty="0" smtClean="0"/>
              <a:t> </a:t>
            </a:r>
            <a:r>
              <a:rPr lang="ru-RU" sz="2600" dirty="0" err="1" smtClean="0"/>
              <a:t>спрямованість</a:t>
            </a:r>
            <a:r>
              <a:rPr lang="ru-RU" sz="2600" dirty="0" smtClean="0"/>
              <a:t> у </a:t>
            </a:r>
            <a:r>
              <a:rPr lang="ru-RU" sz="2600" dirty="0" err="1" smtClean="0"/>
              <a:t>майбутнє</a:t>
            </a:r>
            <a:r>
              <a:rPr lang="ru-RU" sz="2600" dirty="0" smtClean="0"/>
              <a:t>, </a:t>
            </a:r>
            <a:r>
              <a:rPr lang="ru-RU" sz="2600" dirty="0" err="1" smtClean="0"/>
              <a:t>стурбованість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соціальними</a:t>
            </a:r>
            <a:r>
              <a:rPr lang="ru-RU" sz="2600" dirty="0" smtClean="0"/>
              <a:t> проблемами (</a:t>
            </a:r>
            <a:r>
              <a:rPr lang="ru-RU" sz="2600" dirty="0" err="1" smtClean="0"/>
              <a:t>війни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миру, </a:t>
            </a:r>
            <a:r>
              <a:rPr lang="ru-RU" sz="2600" dirty="0" err="1" smtClean="0"/>
              <a:t>екології</a:t>
            </a:r>
            <a:r>
              <a:rPr lang="ru-RU" sz="2600" dirty="0" smtClean="0"/>
              <a:t> </a:t>
            </a:r>
            <a:r>
              <a:rPr lang="ru-RU" sz="2600" dirty="0" err="1" smtClean="0"/>
              <a:t>тощо</a:t>
            </a:r>
            <a:r>
              <a:rPr lang="ru-RU" sz="2600" dirty="0" smtClean="0"/>
              <a:t>), </a:t>
            </a:r>
            <a:r>
              <a:rPr lang="ru-RU" sz="2600" dirty="0" err="1" smtClean="0"/>
              <a:t>пошук</a:t>
            </a:r>
            <a:r>
              <a:rPr lang="ru-RU" sz="2600" dirty="0" smtClean="0"/>
              <a:t> </a:t>
            </a:r>
            <a:r>
              <a:rPr lang="ru-RU" sz="2600" dirty="0" err="1" smtClean="0"/>
              <a:t>свого</a:t>
            </a:r>
            <a:r>
              <a:rPr lang="ru-RU" sz="2600" dirty="0" smtClean="0"/>
              <a:t> “Я”, а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“вакуум” </a:t>
            </a:r>
            <a:r>
              <a:rPr lang="ru-RU" sz="2600" dirty="0" err="1" smtClean="0"/>
              <a:t>віри</a:t>
            </a:r>
            <a:r>
              <a:rPr lang="ru-RU" sz="2600" dirty="0" smtClean="0"/>
              <a:t>, </a:t>
            </a:r>
            <a:r>
              <a:rPr lang="ru-RU" sz="2600" dirty="0" err="1" smtClean="0"/>
              <a:t>пасивність</a:t>
            </a:r>
            <a:r>
              <a:rPr lang="ru-RU" sz="2600" dirty="0" smtClean="0"/>
              <a:t>, </a:t>
            </a:r>
            <a:r>
              <a:rPr lang="ru-RU" sz="2600" dirty="0" err="1" smtClean="0"/>
              <a:t>дефіцит</a:t>
            </a:r>
            <a:r>
              <a:rPr lang="ru-RU" sz="2600" dirty="0" smtClean="0"/>
              <a:t> </a:t>
            </a:r>
            <a:r>
              <a:rPr lang="ru-RU" sz="2600" dirty="0" err="1" smtClean="0"/>
              <a:t>духовних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контактів</a:t>
            </a:r>
            <a:r>
              <a:rPr lang="ru-RU" sz="2600" dirty="0" smtClean="0"/>
              <a:t>, </a:t>
            </a:r>
            <a:r>
              <a:rPr lang="ru-RU" sz="2600" dirty="0" err="1" smtClean="0"/>
              <a:t>гуманістичних</a:t>
            </a:r>
            <a:r>
              <a:rPr lang="ru-RU" sz="2600" dirty="0" smtClean="0"/>
              <a:t> начал </a:t>
            </a:r>
            <a:r>
              <a:rPr lang="ru-RU" sz="2600" dirty="0" err="1" smtClean="0"/>
              <a:t>особистості</a:t>
            </a:r>
            <a:r>
              <a:rPr lang="ru-RU" sz="26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Тому </a:t>
            </a:r>
            <a:r>
              <a:rPr lang="ru-RU" sz="2600" dirty="0" err="1" smtClean="0"/>
              <a:t>важливо</a:t>
            </a:r>
            <a:r>
              <a:rPr lang="ru-RU" sz="2600" dirty="0" smtClean="0"/>
              <a:t> </a:t>
            </a:r>
            <a:r>
              <a:rPr lang="ru-RU" sz="2600" dirty="0" err="1" smtClean="0"/>
              <a:t>уберегти</a:t>
            </a:r>
            <a:r>
              <a:rPr lang="ru-RU" sz="2600" dirty="0" smtClean="0"/>
              <a:t> </a:t>
            </a:r>
            <a:r>
              <a:rPr lang="ru-RU" sz="2600" dirty="0" err="1" smtClean="0"/>
              <a:t>їх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соціальної</a:t>
            </a:r>
            <a:r>
              <a:rPr lang="ru-RU" sz="2600" dirty="0" smtClean="0"/>
              <a:t> </a:t>
            </a:r>
            <a:r>
              <a:rPr lang="ru-RU" sz="2600" dirty="0" err="1" smtClean="0"/>
              <a:t>фрустрації</a:t>
            </a:r>
            <a:r>
              <a:rPr lang="ru-RU" sz="2600" dirty="0" smtClean="0"/>
              <a:t>, </a:t>
            </a:r>
            <a:r>
              <a:rPr lang="ru-RU" sz="2600" dirty="0" err="1" smtClean="0"/>
              <a:t>сприяти</a:t>
            </a:r>
            <a:r>
              <a:rPr lang="ru-RU" sz="2600" dirty="0" smtClean="0"/>
              <a:t> </a:t>
            </a:r>
            <a:r>
              <a:rPr lang="ru-RU" sz="2600" dirty="0" err="1" smtClean="0"/>
              <a:t>зростанню</a:t>
            </a:r>
            <a:r>
              <a:rPr lang="ru-RU" sz="2600" dirty="0" smtClean="0"/>
              <a:t>. </a:t>
            </a:r>
            <a:r>
              <a:rPr lang="ru-RU" sz="2600" dirty="0" err="1" smtClean="0"/>
              <a:t>Інакше</a:t>
            </a:r>
            <a:r>
              <a:rPr lang="ru-RU" sz="2600" dirty="0" smtClean="0"/>
              <a:t> вони </a:t>
            </a:r>
            <a:r>
              <a:rPr lang="ru-RU" sz="2600" dirty="0" err="1" smtClean="0"/>
              <a:t>сконцентрують</a:t>
            </a:r>
            <a:r>
              <a:rPr lang="ru-RU" sz="2600" dirty="0" smtClean="0"/>
              <a:t> у </a:t>
            </a:r>
            <a:r>
              <a:rPr lang="ru-RU" sz="2600" dirty="0" err="1" smtClean="0"/>
              <a:t>собі</a:t>
            </a:r>
            <a:r>
              <a:rPr lang="ru-RU" sz="2600" dirty="0" smtClean="0"/>
              <a:t> </a:t>
            </a:r>
            <a:r>
              <a:rPr lang="ru-RU" sz="2600" dirty="0" err="1" smtClean="0"/>
              <a:t>соціально-психологічні</a:t>
            </a:r>
            <a:r>
              <a:rPr lang="ru-RU" sz="2600" dirty="0" smtClean="0"/>
              <a:t> характеристики “</a:t>
            </a:r>
            <a:r>
              <a:rPr lang="ru-RU" sz="2600" dirty="0" err="1" smtClean="0"/>
              <a:t>маргіналів</a:t>
            </a:r>
            <a:r>
              <a:rPr lang="ru-RU" sz="2600" dirty="0" smtClean="0"/>
              <a:t>”,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створюватимуть</a:t>
            </a:r>
            <a:r>
              <a:rPr lang="ru-RU" sz="2600" dirty="0" smtClean="0"/>
              <a:t> </a:t>
            </a:r>
            <a:r>
              <a:rPr lang="ru-RU" sz="2600" dirty="0" err="1" smtClean="0"/>
              <a:t>їм</a:t>
            </a:r>
            <a:r>
              <a:rPr lang="ru-RU" sz="2600" dirty="0" smtClean="0"/>
              <a:t> </a:t>
            </a:r>
            <a:r>
              <a:rPr lang="ru-RU" sz="2600" dirty="0" err="1" smtClean="0"/>
              <a:t>труднощі</a:t>
            </a:r>
            <a:r>
              <a:rPr lang="ru-RU" sz="2600" dirty="0" smtClean="0"/>
              <a:t> при </a:t>
            </a:r>
            <a:r>
              <a:rPr lang="ru-RU" sz="2600" dirty="0" err="1" smtClean="0"/>
              <a:t>інтеграції</a:t>
            </a:r>
            <a:r>
              <a:rPr lang="ru-RU" sz="2600" dirty="0" smtClean="0"/>
              <a:t> в </a:t>
            </a:r>
            <a:r>
              <a:rPr lang="ru-RU" sz="2600" dirty="0" err="1" smtClean="0"/>
              <a:t>соціальні</a:t>
            </a:r>
            <a:r>
              <a:rPr lang="ru-RU" sz="2600" dirty="0" smtClean="0"/>
              <a:t> </a:t>
            </a:r>
            <a:r>
              <a:rPr lang="ru-RU" sz="2600" dirty="0" err="1" smtClean="0"/>
              <a:t>інститути</a:t>
            </a:r>
            <a:r>
              <a:rPr lang="ru-RU" sz="2600" dirty="0" smtClean="0"/>
              <a:t> та </a:t>
            </a:r>
            <a:r>
              <a:rPr lang="ru-RU" sz="2600" dirty="0" err="1" smtClean="0"/>
              <a:t>соціальні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відносини</a:t>
            </a:r>
            <a:r>
              <a:rPr lang="ru-RU" sz="26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6600"/>
                </a:solidFill>
              </a:rPr>
              <a:t>Самовизначення</a:t>
            </a:r>
            <a:r>
              <a:rPr lang="ru-RU" b="1" dirty="0" smtClean="0">
                <a:solidFill>
                  <a:srgbClr val="006600"/>
                </a:solidFill>
              </a:rPr>
              <a:t> –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609598" y="1340768"/>
            <a:ext cx="6986737" cy="4700595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сутність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формуванні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індивіда</a:t>
            </a:r>
            <a:r>
              <a:rPr lang="ru-RU" sz="2400" dirty="0" smtClean="0"/>
              <a:t> </a:t>
            </a:r>
            <a:r>
              <a:rPr lang="ru-RU" sz="2400" dirty="0" err="1" smtClean="0"/>
              <a:t>усвідомлення</a:t>
            </a:r>
            <a:r>
              <a:rPr lang="ru-RU" sz="2400" dirty="0" smtClean="0"/>
              <a:t> мети й </a:t>
            </a:r>
            <a:r>
              <a:rPr lang="ru-RU" sz="2400" dirty="0" err="1" smtClean="0"/>
              <a:t>сенсу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готовності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самостійної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життєдіяльності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співвіднесення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наявних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можливостей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вимог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пропонованих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з боку </a:t>
            </a:r>
            <a:r>
              <a:rPr lang="ru-RU" sz="2400" dirty="0" err="1" smtClean="0"/>
              <a:t>навколишніх</a:t>
            </a:r>
            <a:r>
              <a:rPr lang="ru-RU" sz="2400" dirty="0" smtClean="0"/>
              <a:t> і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.</a:t>
            </a:r>
          </a:p>
        </p:txBody>
      </p:sp>
      <p:pic>
        <p:nvPicPr>
          <p:cNvPr id="3" name="Рисунок 2" descr="external image Students%20in%20Classroom%20clip%20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712191"/>
            <a:ext cx="2880320" cy="3060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idx="1"/>
          </p:nvPr>
        </p:nvSpPr>
        <p:spPr>
          <a:xfrm>
            <a:off x="251520" y="980728"/>
            <a:ext cx="8136904" cy="561662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Суттєвою</a:t>
            </a:r>
            <a:r>
              <a:rPr lang="ru-RU" sz="2400" dirty="0" smtClean="0"/>
              <a:t> є </a:t>
            </a:r>
            <a:r>
              <a:rPr lang="ru-RU" sz="2400" dirty="0" err="1" smtClean="0"/>
              <a:t>розбіжність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сприйнятті</a:t>
            </a:r>
            <a:r>
              <a:rPr lang="ru-RU" sz="2400" dirty="0" smtClean="0"/>
              <a:t> одного </a:t>
            </a:r>
            <a:r>
              <a:rPr lang="ru-RU" sz="2400" dirty="0" err="1" smtClean="0"/>
              <a:t>покоління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: </a:t>
            </a:r>
            <a:r>
              <a:rPr lang="ru-RU" sz="2400" dirty="0" err="1" smtClean="0"/>
              <a:t>дорослим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недооцінюють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і </a:t>
            </a:r>
            <a:r>
              <a:rPr lang="ru-RU" sz="2400" dirty="0" err="1" smtClean="0"/>
              <a:t>переоцінюють</a:t>
            </a:r>
            <a:r>
              <a:rPr lang="ru-RU" sz="2400" dirty="0" smtClean="0"/>
              <a:t> себе, а </a:t>
            </a:r>
            <a:r>
              <a:rPr lang="ru-RU" sz="2400" dirty="0" err="1" smtClean="0"/>
              <a:t>підлітки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нарікають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нерозуміння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несправедливість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дорослих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засвідчує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таку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тенденцію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: </a:t>
            </a:r>
            <a:r>
              <a:rPr lang="ru-RU" sz="2400" dirty="0" err="1" smtClean="0"/>
              <a:t>чим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одиницю</a:t>
            </a:r>
            <a:r>
              <a:rPr lang="ru-RU" sz="2400" dirty="0" smtClean="0"/>
              <a:t> часу </a:t>
            </a:r>
            <a:r>
              <a:rPr lang="ru-RU" sz="2400" dirty="0" err="1" smtClean="0"/>
              <a:t>соціально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значущих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помітнішими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розбіжності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поколіннями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складнішими</a:t>
            </a:r>
            <a:r>
              <a:rPr lang="ru-RU" sz="2400" dirty="0" smtClean="0"/>
              <a:t> є </a:t>
            </a:r>
            <a:r>
              <a:rPr lang="ru-RU" sz="2400" dirty="0" err="1" smtClean="0"/>
              <a:t>механізми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передавання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старших до </a:t>
            </a:r>
            <a:r>
              <a:rPr lang="ru-RU" sz="2400" dirty="0" err="1" smtClean="0"/>
              <a:t>молодших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вибірковішою</a:t>
            </a:r>
            <a:r>
              <a:rPr lang="ru-RU" sz="2400" dirty="0" smtClean="0"/>
              <a:t> є </a:t>
            </a:r>
            <a:r>
              <a:rPr lang="ru-RU" sz="2400" dirty="0" err="1" smtClean="0"/>
              <a:t>позиція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культурної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спадщини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xfrm>
            <a:off x="304800" y="620688"/>
            <a:ext cx="7795592" cy="59766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/>
              <a:t>  </a:t>
            </a:r>
            <a:r>
              <a:rPr lang="ru-RU" sz="2600" dirty="0" smtClean="0"/>
              <a:t> </a:t>
            </a:r>
            <a:r>
              <a:rPr lang="ru-RU" sz="2600" dirty="0" err="1" smtClean="0"/>
              <a:t>Традиційні</a:t>
            </a:r>
            <a:r>
              <a:rPr lang="ru-RU" sz="2600" dirty="0" smtClean="0"/>
              <a:t> </a:t>
            </a:r>
            <a:r>
              <a:rPr lang="ru-RU" sz="2600" dirty="0" err="1" smtClean="0"/>
              <a:t>взаємини</a:t>
            </a:r>
            <a:r>
              <a:rPr lang="ru-RU" sz="2600" dirty="0" smtClean="0"/>
              <a:t> </a:t>
            </a:r>
            <a:r>
              <a:rPr lang="ru-RU" sz="2600" dirty="0" err="1" smtClean="0"/>
              <a:t>між</a:t>
            </a:r>
            <a:r>
              <a:rPr lang="ru-RU" sz="2600" dirty="0" smtClean="0"/>
              <a:t> людьми </a:t>
            </a:r>
            <a:r>
              <a:rPr lang="ru-RU" sz="2600" dirty="0" err="1" smtClean="0"/>
              <a:t>вважають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найважливішими</a:t>
            </a:r>
            <a:r>
              <a:rPr lang="ru-RU" sz="2600" dirty="0" smtClean="0"/>
              <a:t> </a:t>
            </a:r>
            <a:r>
              <a:rPr lang="ru-RU" sz="2600" dirty="0" err="1" smtClean="0"/>
              <a:t>етнопсихологічними</a:t>
            </a:r>
            <a:r>
              <a:rPr lang="ru-RU" sz="2600" dirty="0" smtClean="0"/>
              <a:t> та </a:t>
            </a:r>
            <a:r>
              <a:rPr lang="ru-RU" sz="2600" dirty="0" err="1" smtClean="0"/>
              <a:t>соціально-психологічними</a:t>
            </a:r>
            <a:r>
              <a:rPr lang="ru-RU" sz="2600" dirty="0" smtClean="0"/>
              <a:t> </a:t>
            </a:r>
            <a:r>
              <a:rPr lang="ru-RU" sz="2600" dirty="0" err="1" smtClean="0"/>
              <a:t>механізмами</a:t>
            </a:r>
            <a:r>
              <a:rPr lang="ru-RU" sz="2600" dirty="0" smtClean="0"/>
              <a:t> </a:t>
            </a:r>
            <a:r>
              <a:rPr lang="ru-RU" sz="2600" dirty="0" err="1" smtClean="0"/>
              <a:t>регуляції</a:t>
            </a:r>
            <a:r>
              <a:rPr lang="ru-RU" sz="2600" dirty="0" smtClean="0"/>
              <a:t> </a:t>
            </a:r>
            <a:r>
              <a:rPr lang="ru-RU" sz="2600" dirty="0" err="1" smtClean="0"/>
              <a:t>спілкування</a:t>
            </a:r>
            <a:r>
              <a:rPr lang="ru-RU" sz="2600" dirty="0" smtClean="0"/>
              <a:t> та </a:t>
            </a:r>
            <a:r>
              <a:rPr lang="ru-RU" sz="2600" dirty="0" err="1" smtClean="0"/>
              <a:t>діяльності</a:t>
            </a:r>
            <a:r>
              <a:rPr lang="ru-RU" sz="2600" dirty="0" smtClean="0"/>
              <a:t> в </a:t>
            </a:r>
            <a:r>
              <a:rPr lang="ru-RU" sz="2600" dirty="0" err="1" smtClean="0"/>
              <a:t>суспільстві</a:t>
            </a:r>
            <a:r>
              <a:rPr lang="ru-RU" sz="26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ru-RU" sz="2600" dirty="0" err="1" smtClean="0"/>
              <a:t>Потрапляючи</a:t>
            </a:r>
            <a:r>
              <a:rPr lang="ru-RU" sz="2600" dirty="0" smtClean="0"/>
              <a:t> в </a:t>
            </a:r>
            <a:r>
              <a:rPr lang="ru-RU" sz="2600" dirty="0" err="1" smtClean="0"/>
              <a:t>інноваційну</a:t>
            </a:r>
            <a:r>
              <a:rPr lang="ru-RU" sz="2600" dirty="0" smtClean="0"/>
              <a:t> систему </a:t>
            </a:r>
            <a:r>
              <a:rPr lang="ru-RU" sz="2600" dirty="0" err="1" smtClean="0"/>
              <a:t>соціалізації</a:t>
            </a:r>
            <a:r>
              <a:rPr lang="ru-RU" sz="2600" dirty="0" smtClean="0"/>
              <a:t>, в </a:t>
            </a:r>
            <a:r>
              <a:rPr lang="ru-RU" sz="2600" dirty="0" err="1" smtClean="0"/>
              <a:t>інші</a:t>
            </a:r>
            <a:r>
              <a:rPr lang="ru-RU" sz="2600" dirty="0" smtClean="0"/>
              <a:t> </a:t>
            </a:r>
            <a:r>
              <a:rPr lang="ru-RU" sz="2600" dirty="0" err="1" smtClean="0"/>
              <a:t>умови</a:t>
            </a:r>
            <a:r>
              <a:rPr lang="ru-RU" sz="2600" dirty="0" smtClean="0"/>
              <a:t> </a:t>
            </a:r>
            <a:r>
              <a:rPr lang="ru-RU" sz="2600" dirty="0" err="1" smtClean="0"/>
              <a:t>становлення</a:t>
            </a:r>
            <a:r>
              <a:rPr lang="ru-RU" sz="2600" dirty="0" smtClean="0"/>
              <a:t> й </a:t>
            </a:r>
            <a:r>
              <a:rPr lang="ru-RU" sz="2600" dirty="0" err="1" smtClean="0"/>
              <a:t>виховання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вимагає</a:t>
            </a:r>
            <a:r>
              <a:rPr lang="ru-RU" sz="2600" dirty="0" smtClean="0"/>
              <a:t> </a:t>
            </a:r>
            <a:r>
              <a:rPr lang="ru-RU" sz="2600" dirty="0" err="1" smtClean="0"/>
              <a:t>високої</a:t>
            </a:r>
            <a:r>
              <a:rPr lang="ru-RU" sz="2600" dirty="0" smtClean="0"/>
              <a:t> </a:t>
            </a:r>
            <a:r>
              <a:rPr lang="ru-RU" sz="2600" dirty="0" err="1" smtClean="0"/>
              <a:t>адаптивності</a:t>
            </a:r>
            <a:r>
              <a:rPr lang="ru-RU" sz="2600" dirty="0" smtClean="0"/>
              <a:t>, </a:t>
            </a:r>
            <a:r>
              <a:rPr lang="ru-RU" sz="2600" dirty="0" err="1" smtClean="0"/>
              <a:t>готовності</a:t>
            </a:r>
            <a:r>
              <a:rPr lang="ru-RU" sz="2600" dirty="0" smtClean="0"/>
              <a:t> </a:t>
            </a:r>
            <a:r>
              <a:rPr lang="ru-RU" sz="2600" dirty="0" err="1" smtClean="0"/>
              <a:t>сприймати</a:t>
            </a:r>
            <a:r>
              <a:rPr lang="ru-RU" sz="2600" dirty="0" smtClean="0"/>
              <a:t> і </a:t>
            </a:r>
            <a:r>
              <a:rPr lang="ru-RU" sz="2600" dirty="0" err="1" smtClean="0"/>
              <a:t>засвоювати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багато</a:t>
            </a:r>
            <a:r>
              <a:rPr lang="ru-RU" sz="2600" dirty="0" smtClean="0"/>
              <a:t> </a:t>
            </a:r>
            <a:r>
              <a:rPr lang="ru-RU" sz="2600" dirty="0" err="1" smtClean="0"/>
              <a:t>стереотипів</a:t>
            </a:r>
            <a:r>
              <a:rPr lang="ru-RU" sz="2600" dirty="0" smtClean="0"/>
              <a:t> і </a:t>
            </a:r>
            <a:r>
              <a:rPr lang="ru-RU" sz="2600" dirty="0" err="1" smtClean="0"/>
              <a:t>уявлень</a:t>
            </a:r>
            <a:r>
              <a:rPr lang="ru-RU" sz="2600" dirty="0" smtClean="0"/>
              <a:t>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 smtClean="0"/>
              <a:t>можуть</a:t>
            </a:r>
            <a:r>
              <a:rPr lang="ru-RU" sz="2600" dirty="0" smtClean="0"/>
              <a:t> </a:t>
            </a:r>
            <a:r>
              <a:rPr lang="ru-RU" sz="2600" dirty="0" err="1" smtClean="0"/>
              <a:t>суперечити</a:t>
            </a:r>
            <a:r>
              <a:rPr lang="ru-RU" sz="2600" dirty="0" smtClean="0"/>
              <a:t> </a:t>
            </a:r>
            <a:r>
              <a:rPr lang="ru-RU" sz="2600" dirty="0" err="1" smtClean="0"/>
              <a:t>засвоєним</a:t>
            </a:r>
            <a:r>
              <a:rPr lang="ru-RU" sz="2600" dirty="0" smtClean="0"/>
              <a:t> </a:t>
            </a:r>
            <a:r>
              <a:rPr lang="ru-RU" sz="2600" dirty="0" err="1" smtClean="0"/>
              <a:t>раніше</a:t>
            </a:r>
            <a:r>
              <a:rPr lang="ru-RU" sz="2600" dirty="0" smtClean="0"/>
              <a:t>, </a:t>
            </a:r>
            <a:r>
              <a:rPr lang="ru-RU" sz="2600" dirty="0" err="1" smtClean="0"/>
              <a:t>дитина</a:t>
            </a:r>
            <a:r>
              <a:rPr lang="ru-RU" sz="2600" dirty="0" smtClean="0"/>
              <a:t> </a:t>
            </a:r>
            <a:r>
              <a:rPr lang="ru-RU" sz="2600" dirty="0" err="1" smtClean="0"/>
              <a:t>може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розгубитися</a:t>
            </a:r>
            <a:r>
              <a:rPr lang="ru-RU" sz="2600" dirty="0" smtClean="0"/>
              <a:t>, </a:t>
            </a:r>
            <a:r>
              <a:rPr lang="ru-RU" sz="2600" dirty="0" err="1" smtClean="0"/>
              <a:t>виявитись</a:t>
            </a:r>
            <a:r>
              <a:rPr lang="ru-RU" sz="2600" dirty="0" smtClean="0"/>
              <a:t> </a:t>
            </a:r>
            <a:r>
              <a:rPr lang="ru-RU" sz="2600" dirty="0" err="1" smtClean="0"/>
              <a:t>нездатною</a:t>
            </a:r>
            <a:r>
              <a:rPr lang="ru-RU" sz="2600" dirty="0" smtClean="0"/>
              <a:t> </a:t>
            </a:r>
            <a:r>
              <a:rPr lang="ru-RU" sz="2600" dirty="0" err="1" smtClean="0"/>
              <a:t>самостійно</a:t>
            </a:r>
            <a:r>
              <a:rPr lang="ru-RU" sz="2600" dirty="0" smtClean="0"/>
              <a:t> усе </a:t>
            </a:r>
            <a:r>
              <a:rPr lang="ru-RU" sz="2600" dirty="0" err="1" smtClean="0"/>
              <a:t>осмислити</a:t>
            </a:r>
            <a:r>
              <a:rPr lang="ru-RU" sz="26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ru-RU" sz="2600" dirty="0" smtClean="0"/>
              <a:t> За </a:t>
            </a:r>
            <a:r>
              <a:rPr lang="ru-RU" sz="2600" dirty="0" err="1" smtClean="0"/>
              <a:t>відсутності</a:t>
            </a:r>
            <a:r>
              <a:rPr lang="ru-RU" sz="2600" dirty="0" smtClean="0"/>
              <a:t> </a:t>
            </a:r>
            <a:r>
              <a:rPr lang="ru-RU" sz="2600" dirty="0" err="1" smtClean="0"/>
              <a:t>кваліфікованої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допомоги</a:t>
            </a:r>
            <a:r>
              <a:rPr lang="ru-RU" sz="2600" dirty="0" smtClean="0"/>
              <a:t> 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може</a:t>
            </a:r>
            <a:r>
              <a:rPr lang="ru-RU" sz="2600" dirty="0" smtClean="0"/>
              <a:t> </a:t>
            </a:r>
            <a:r>
              <a:rPr lang="ru-RU" sz="2600" dirty="0" err="1" smtClean="0"/>
              <a:t>спричинити</a:t>
            </a:r>
            <a:r>
              <a:rPr lang="ru-RU" sz="2600" dirty="0" smtClean="0"/>
              <a:t> </a:t>
            </a:r>
            <a:r>
              <a:rPr lang="ru-RU" sz="2600" dirty="0" err="1" smtClean="0"/>
              <a:t>його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девіантну</a:t>
            </a:r>
            <a:r>
              <a:rPr lang="ru-RU" sz="2600" dirty="0" smtClean="0"/>
              <a:t> (лат. </a:t>
            </a:r>
            <a:r>
              <a:rPr lang="ru-RU" sz="2600" dirty="0" err="1" smtClean="0"/>
              <a:t>deviatio</a:t>
            </a:r>
            <a:r>
              <a:rPr lang="ru-RU" sz="2600" dirty="0" smtClean="0"/>
              <a:t> — </a:t>
            </a:r>
            <a:r>
              <a:rPr lang="ru-RU" sz="2600" dirty="0" err="1" smtClean="0"/>
              <a:t>відхилення</a:t>
            </a:r>
            <a:r>
              <a:rPr lang="ru-RU" sz="2600" dirty="0" smtClean="0"/>
              <a:t>) </a:t>
            </a:r>
            <a:r>
              <a:rPr lang="ru-RU" sz="2600" dirty="0" err="1" smtClean="0"/>
              <a:t>поведінку</a:t>
            </a:r>
            <a:r>
              <a:rPr lang="ru-RU" sz="2600" dirty="0" smtClean="0"/>
              <a:t> .</a:t>
            </a:r>
            <a:br>
              <a:rPr lang="ru-RU" sz="2600" dirty="0" smtClean="0"/>
            </a:br>
            <a:endParaRPr lang="ru-RU" sz="2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926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/>
              <a:t>  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Успішна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успішної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неможлива</a:t>
            </a:r>
            <a:r>
              <a:rPr lang="ru-RU" sz="24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ru-RU" sz="2400" dirty="0" err="1" smtClean="0"/>
              <a:t>Тісна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взаємодія</a:t>
            </a:r>
            <a:r>
              <a:rPr lang="ru-RU" sz="2400" dirty="0" smtClean="0"/>
              <a:t>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</a:t>
            </a:r>
            <a:r>
              <a:rPr lang="ru-RU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 </a:t>
            </a:r>
            <a:r>
              <a:rPr lang="ru-RU" sz="2400" dirty="0" err="1" smtClean="0"/>
              <a:t>Труднощі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старшокласників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виникають</a:t>
            </a:r>
            <a:r>
              <a:rPr lang="ru-RU" sz="2400" dirty="0" smtClean="0"/>
              <a:t> через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міру</a:t>
            </a:r>
            <a:r>
              <a:rPr lang="ru-RU" sz="2400" dirty="0" smtClean="0"/>
              <a:t> </a:t>
            </a:r>
            <a:r>
              <a:rPr lang="ru-RU" sz="2400" dirty="0" err="1" smtClean="0"/>
              <a:t>дозрівання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погляди і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змінюються</a:t>
            </a:r>
            <a:r>
              <a:rPr lang="ru-RU" sz="2400" dirty="0" smtClean="0"/>
              <a:t>, часто не </a:t>
            </a:r>
            <a:r>
              <a:rPr lang="ru-RU" sz="2400" dirty="0" err="1" smtClean="0"/>
              <a:t>збігаючись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батьківськими</a:t>
            </a:r>
            <a:r>
              <a:rPr lang="ru-RU" sz="24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За </a:t>
            </a:r>
            <a:r>
              <a:rPr lang="ru-RU" sz="2400" dirty="0" err="1" smtClean="0"/>
              <a:t>звичних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ранньої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юності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</a:t>
            </a:r>
            <a:r>
              <a:rPr lang="ru-RU" sz="2400" dirty="0" smtClean="0"/>
              <a:t> </a:t>
            </a:r>
            <a:r>
              <a:rPr lang="ru-RU" sz="2400" dirty="0" err="1" smtClean="0"/>
              <a:t>вірогідність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розходжень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поглядах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старшокласників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різко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порівняно</a:t>
            </a:r>
            <a:r>
              <a:rPr lang="ru-RU" sz="2400" dirty="0" smtClean="0"/>
              <a:t> з </a:t>
            </a:r>
            <a:r>
              <a:rPr lang="ru-RU" sz="2400" dirty="0" err="1" smtClean="0"/>
              <a:t>попередніми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ru-RU" sz="2400" dirty="0" err="1" smtClean="0"/>
              <a:t>Якщо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наштовхуються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спротив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, то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призвести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конфліктів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породжує</a:t>
            </a:r>
            <a:r>
              <a:rPr lang="ru-RU" sz="2400" dirty="0" smtClean="0"/>
              <a:t> проблему перегляду батьками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ролей. 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За таких умов </a:t>
            </a:r>
            <a:r>
              <a:rPr lang="ru-RU" sz="2400" dirty="0" err="1" smtClean="0"/>
              <a:t>важливо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батьки </a:t>
            </a:r>
            <a:r>
              <a:rPr lang="ru-RU" sz="2400" dirty="0" err="1" smtClean="0"/>
              <a:t>діяли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спільно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тісний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з одним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і “</a:t>
            </a:r>
            <a:r>
              <a:rPr lang="ru-RU" sz="2400" dirty="0" err="1" smtClean="0"/>
              <a:t>виключення</a:t>
            </a:r>
            <a:r>
              <a:rPr lang="ru-RU" sz="2400" dirty="0" smtClean="0"/>
              <a:t>”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призводять</a:t>
            </a:r>
            <a:r>
              <a:rPr lang="ru-RU" sz="2400" dirty="0" smtClean="0"/>
              <a:t> до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“</a:t>
            </a:r>
            <a:r>
              <a:rPr lang="ru-RU" sz="2400" dirty="0" err="1" smtClean="0"/>
              <a:t>виключений</a:t>
            </a:r>
            <a:r>
              <a:rPr lang="ru-RU" sz="2400" dirty="0" smtClean="0"/>
              <a:t>” </a:t>
            </a:r>
            <a:r>
              <a:rPr lang="ru-RU" sz="2400" dirty="0" err="1" smtClean="0"/>
              <a:t>перестає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посередником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та авторитетною </a:t>
            </a:r>
            <a:r>
              <a:rPr lang="ru-RU" sz="2400" dirty="0" err="1" smtClean="0"/>
              <a:t>фігурою</a:t>
            </a:r>
            <a:r>
              <a:rPr lang="ru-RU" sz="24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idx="1"/>
          </p:nvPr>
        </p:nvSpPr>
        <p:spPr>
          <a:xfrm>
            <a:off x="304800" y="692696"/>
            <a:ext cx="7723584" cy="58319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враховувати</a:t>
            </a:r>
            <a:r>
              <a:rPr lang="ru-RU" sz="2400" dirty="0" smtClean="0"/>
              <a:t> і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старшокласників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ровесників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зумовлюється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звичаями</a:t>
            </a:r>
            <a:r>
              <a:rPr lang="ru-RU" sz="2400" dirty="0" smtClean="0"/>
              <a:t> і </a:t>
            </a:r>
            <a:r>
              <a:rPr lang="ru-RU" sz="2400" dirty="0" err="1" smtClean="0"/>
              <a:t>традиціями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тісно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пов'язаними</a:t>
            </a:r>
            <a:r>
              <a:rPr lang="ru-RU" sz="2400" dirty="0" smtClean="0"/>
              <a:t> з </a:t>
            </a:r>
            <a:r>
              <a:rPr lang="ru-RU" sz="2400" dirty="0" err="1" smtClean="0"/>
              <a:t>економічним</a:t>
            </a:r>
            <a:r>
              <a:rPr lang="ru-RU" sz="2400" dirty="0" smtClean="0"/>
              <a:t> статусом, </a:t>
            </a:r>
            <a:r>
              <a:rPr lang="ru-RU" sz="2400" dirty="0" err="1" smtClean="0"/>
              <a:t>професією</a:t>
            </a:r>
            <a:r>
              <a:rPr lang="ru-RU" sz="2400" dirty="0" smtClean="0"/>
              <a:t>, </a:t>
            </a:r>
            <a:r>
              <a:rPr lang="ru-RU" sz="2400" dirty="0" err="1" smtClean="0"/>
              <a:t>етнічною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релігійною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належністю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ru-RU" sz="2400" dirty="0" err="1" smtClean="0"/>
              <a:t>Виникає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неминуча</a:t>
            </a:r>
            <a:r>
              <a:rPr lang="ru-RU" sz="2400" dirty="0" smtClean="0"/>
              <a:t> </a:t>
            </a:r>
            <a:r>
              <a:rPr lang="ru-RU" sz="2400" dirty="0" err="1" smtClean="0"/>
              <a:t>суперечність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поглядах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дотримується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сім'я</a:t>
            </a:r>
            <a:r>
              <a:rPr lang="ru-RU" sz="2400" dirty="0" smtClean="0"/>
              <a:t> та ровесники: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старшокласників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проживають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містах</a:t>
            </a:r>
            <a:r>
              <a:rPr lang="ru-RU" sz="2400" dirty="0" smtClean="0"/>
              <a:t>, </a:t>
            </a:r>
            <a:r>
              <a:rPr lang="ru-RU" sz="2400" dirty="0" err="1" smtClean="0"/>
              <a:t>змушені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вибирати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культурою </a:t>
            </a:r>
            <a:r>
              <a:rPr lang="ru-RU" sz="2400" dirty="0" err="1" smtClean="0"/>
              <a:t>ровесників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усе </a:t>
            </a:r>
            <a:r>
              <a:rPr lang="ru-RU" sz="2400" dirty="0" err="1" smtClean="0"/>
              <a:t>ставлять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меркантильні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інтереси</a:t>
            </a:r>
            <a:r>
              <a:rPr lang="ru-RU" sz="2400" dirty="0" smtClean="0"/>
              <a:t>, і </a:t>
            </a:r>
            <a:r>
              <a:rPr lang="ru-RU" sz="2400" dirty="0" err="1" smtClean="0"/>
              <a:t>цінностями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підкреслюють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самоутвердженні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idx="1"/>
          </p:nvPr>
        </p:nvSpPr>
        <p:spPr>
          <a:xfrm>
            <a:off x="611560" y="764704"/>
            <a:ext cx="6768752" cy="388077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Успішність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</a:t>
            </a:r>
            <a:r>
              <a:rPr lang="ru-RU" sz="2400" dirty="0" smtClean="0"/>
              <a:t>. </a:t>
            </a:r>
          </a:p>
        </p:txBody>
      </p:sp>
      <p:pic>
        <p:nvPicPr>
          <p:cNvPr id="2" name="Рисунок 1" descr="Group Of Students And Teacher Royalty Free Stock Photography - Image ...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85" b="11427"/>
          <a:stretch/>
        </p:blipFill>
        <p:spPr>
          <a:xfrm>
            <a:off x="1403648" y="2705090"/>
            <a:ext cx="5976664" cy="3994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609599" y="609600"/>
            <a:ext cx="6770713" cy="13208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dirty="0" err="1" smtClean="0">
                <a:solidFill>
                  <a:srgbClr val="006600"/>
                </a:solidFill>
              </a:rPr>
              <a:t>Критерії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успішної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соціалізації</a:t>
            </a:r>
            <a:r>
              <a:rPr lang="ru-RU" b="1" dirty="0">
                <a:solidFill>
                  <a:srgbClr val="006600"/>
                </a:solidFill>
              </a:rPr>
              <a:t>: </a:t>
            </a:r>
            <a:endParaRPr lang="ru-RU" b="1" cap="none" dirty="0" smtClean="0">
              <a:solidFill>
                <a:srgbClr val="006600"/>
              </a:solidFill>
              <a:effectLst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xfrm>
            <a:off x="304800" y="2060848"/>
            <a:ext cx="7507560" cy="4536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err="1" smtClean="0"/>
              <a:t>по-перше</a:t>
            </a:r>
            <a:r>
              <a:rPr lang="ru-RU" sz="2400" dirty="0" smtClean="0"/>
              <a:t>, школяр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референтній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групі</a:t>
            </a:r>
            <a:r>
              <a:rPr lang="ru-RU" sz="2400" dirty="0" smtClean="0"/>
              <a:t>, </a:t>
            </a:r>
            <a:r>
              <a:rPr lang="ru-RU" sz="2400" dirty="0" err="1" smtClean="0"/>
              <a:t>класі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 і </a:t>
            </a:r>
            <a:r>
              <a:rPr lang="ru-RU" sz="2400" dirty="0" err="1" smtClean="0"/>
              <a:t>їхні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відіграють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вирішальну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, в </a:t>
            </a:r>
            <a:r>
              <a:rPr lang="ru-RU" sz="2400" dirty="0" err="1" smtClean="0"/>
              <a:t>засвоєнні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визначеного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регуляторів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плану </a:t>
            </a:r>
            <a:r>
              <a:rPr lang="ru-RU" sz="2400" dirty="0" err="1" smtClean="0"/>
              <a:t>свідомості</a:t>
            </a:r>
            <a:r>
              <a:rPr lang="ru-RU" sz="2400" dirty="0" smtClean="0"/>
              <a:t>; </a:t>
            </a:r>
          </a:p>
          <a:p>
            <a:pPr>
              <a:lnSpc>
                <a:spcPct val="90000"/>
              </a:lnSpc>
            </a:pPr>
            <a:r>
              <a:rPr lang="ru-RU" sz="2400" dirty="0" err="1" smtClean="0"/>
              <a:t>по-друге</a:t>
            </a:r>
            <a:r>
              <a:rPr lang="ru-RU" sz="2400" dirty="0" smtClean="0"/>
              <a:t>, у </a:t>
            </a:r>
            <a:r>
              <a:rPr lang="ru-RU" sz="2400" dirty="0" err="1" smtClean="0"/>
              <a:t>групі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створені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на шляху </a:t>
            </a:r>
            <a:r>
              <a:rPr lang="ru-RU" sz="2400" dirty="0" err="1" smtClean="0"/>
              <a:t>успішної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/>
          </p:cNvSpPr>
          <p:nvPr>
            <p:ph idx="1"/>
          </p:nvPr>
        </p:nvSpPr>
        <p:spPr>
          <a:xfrm>
            <a:off x="304800" y="980729"/>
            <a:ext cx="7435552" cy="561692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по-третє</a:t>
            </a:r>
            <a:r>
              <a:rPr lang="ru-RU" sz="2400" dirty="0" smtClean="0"/>
              <a:t>, про </a:t>
            </a:r>
            <a:r>
              <a:rPr lang="ru-RU" sz="2400" dirty="0" err="1" smtClean="0"/>
              <a:t>успіхи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виходячи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таких </a:t>
            </a:r>
            <a:r>
              <a:rPr lang="ru-RU" sz="2400" dirty="0" err="1" smtClean="0"/>
              <a:t>суб'єктивних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критеріїв</a:t>
            </a:r>
            <a:r>
              <a:rPr lang="ru-RU" sz="2400" dirty="0" smtClean="0"/>
              <a:t> як </a:t>
            </a:r>
            <a:r>
              <a:rPr lang="ru-RU" sz="2400" dirty="0" err="1" smtClean="0"/>
              <a:t>задоволеність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середовищем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перебуває</a:t>
            </a:r>
            <a:r>
              <a:rPr lang="ru-RU" sz="2400" dirty="0" smtClean="0"/>
              <a:t>; </a:t>
            </a:r>
            <a:r>
              <a:rPr lang="ru-RU" sz="2400" dirty="0" err="1" smtClean="0"/>
              <a:t>успішне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заволодіння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провідною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діяльністю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по-четверте</a:t>
            </a:r>
            <a:r>
              <a:rPr lang="ru-RU" sz="2400" dirty="0" smtClean="0"/>
              <a:t>, про </a:t>
            </a:r>
            <a:r>
              <a:rPr lang="ru-RU" sz="2400" dirty="0" err="1" smtClean="0"/>
              <a:t>успішний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свідчить</a:t>
            </a:r>
            <a:r>
              <a:rPr lang="ru-RU" sz="2400" dirty="0" smtClean="0"/>
              <a:t> те,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підліток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відкинутий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взаємодіяти</a:t>
            </a:r>
            <a:r>
              <a:rPr lang="ru-RU" sz="2400" dirty="0" smtClean="0"/>
              <a:t> (</a:t>
            </a:r>
            <a:r>
              <a:rPr lang="ru-RU" sz="2400" dirty="0" err="1" smtClean="0"/>
              <a:t>сім'я</a:t>
            </a:r>
            <a:r>
              <a:rPr lang="ru-RU" sz="2400" dirty="0" smtClean="0"/>
              <a:t>, школа, </a:t>
            </a:r>
            <a:r>
              <a:rPr lang="ru-RU" sz="2400" dirty="0" err="1" smtClean="0"/>
              <a:t>позашкільні</a:t>
            </a:r>
            <a:r>
              <a:rPr lang="ru-RU" sz="2400" dirty="0" smtClean="0"/>
              <a:t> установи).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idx="1"/>
          </p:nvPr>
        </p:nvSpPr>
        <p:spPr>
          <a:xfrm>
            <a:off x="609598" y="692696"/>
            <a:ext cx="7058745" cy="534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сприятливі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, коли:</a:t>
            </a:r>
          </a:p>
          <a:p>
            <a:r>
              <a:rPr lang="ru-RU" sz="2400" dirty="0" smtClean="0"/>
              <a:t>а) школяр </a:t>
            </a:r>
            <a:r>
              <a:rPr lang="ru-RU" sz="2400" dirty="0" err="1" smtClean="0"/>
              <a:t>матиме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зреалізувати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самовиразитися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загальне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б)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буде </a:t>
            </a:r>
            <a:r>
              <a:rPr lang="ru-RU" sz="2400" dirty="0" err="1" smtClean="0"/>
              <a:t>схвалено</a:t>
            </a:r>
            <a:r>
              <a:rPr lang="ru-RU" sz="2400" dirty="0" smtClean="0"/>
              <a:t> членами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в) коли школяр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високий</a:t>
            </a:r>
            <a:r>
              <a:rPr lang="ru-RU" sz="2400" dirty="0" smtClean="0"/>
              <a:t> статус в </a:t>
            </a:r>
            <a:r>
              <a:rPr lang="ru-RU" sz="2400" dirty="0" err="1" smtClean="0"/>
              <a:t>групі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645024"/>
            <a:ext cx="4743298" cy="3064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xfrm>
            <a:off x="611560" y="332656"/>
            <a:ext cx="6914729" cy="13208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Виділяють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основні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негативні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шкільні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умови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,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що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призводять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до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порушення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процесу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соціалізації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школяра 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1"/>
          </p:nvPr>
        </p:nvSpPr>
        <p:spPr>
          <a:xfrm>
            <a:off x="250825" y="1814513"/>
            <a:ext cx="8686800" cy="50434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1) </a:t>
            </a:r>
            <a:r>
              <a:rPr lang="ru-RU" sz="2000" dirty="0" err="1" smtClean="0"/>
              <a:t>недолік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уваги</a:t>
            </a:r>
            <a:r>
              <a:rPr lang="ru-RU" sz="2000" dirty="0" smtClean="0"/>
              <a:t>, </a:t>
            </a:r>
            <a:r>
              <a:rPr lang="ru-RU" sz="2000" dirty="0" err="1" smtClean="0"/>
              <a:t>теплоти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боку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вчителів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емпатії</a:t>
            </a:r>
            <a:r>
              <a:rPr lang="ru-RU" sz="2000" dirty="0" smtClean="0"/>
              <a:t> (</a:t>
            </a:r>
            <a:r>
              <a:rPr lang="ru-RU" sz="2000" dirty="0" err="1" smtClean="0"/>
              <a:t>емоційні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) - </a:t>
            </a:r>
            <a:r>
              <a:rPr lang="ru-RU" sz="2000" dirty="0" err="1" smtClean="0"/>
              <a:t>виявляються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незадоволеними</a:t>
            </a:r>
            <a:r>
              <a:rPr lang="ru-RU" sz="2000" dirty="0" smtClean="0"/>
              <a:t> потреби у </a:t>
            </a:r>
            <a:r>
              <a:rPr lang="ru-RU" sz="2000" dirty="0" err="1" smtClean="0"/>
              <a:t>любові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безпеці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2) </a:t>
            </a:r>
            <a:r>
              <a:rPr lang="ru-RU" sz="2000" dirty="0" err="1" smtClean="0"/>
              <a:t>часті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(атмосфера </a:t>
            </a:r>
            <a:r>
              <a:rPr lang="ru-RU" sz="2000" dirty="0" err="1" smtClean="0"/>
              <a:t>шкільного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класного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колективу</a:t>
            </a:r>
            <a:r>
              <a:rPr lang="ru-RU" sz="2000" dirty="0" smtClean="0"/>
              <a:t>) - </a:t>
            </a:r>
            <a:r>
              <a:rPr lang="ru-RU" sz="2000" dirty="0" err="1" smtClean="0"/>
              <a:t>невдоволені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первинні</a:t>
            </a:r>
            <a:r>
              <a:rPr lang="ru-RU" sz="2000" dirty="0" smtClean="0"/>
              <a:t> потреби;</a:t>
            </a:r>
          </a:p>
          <a:p>
            <a:r>
              <a:rPr lang="ru-RU" sz="2000" dirty="0" smtClean="0"/>
              <a:t>3) </a:t>
            </a:r>
            <a:r>
              <a:rPr lang="ru-RU" sz="2000" dirty="0" err="1" smtClean="0"/>
              <a:t>негативні</a:t>
            </a:r>
            <a:r>
              <a:rPr lang="ru-RU" sz="2000" dirty="0" smtClean="0"/>
              <a:t> установки </a:t>
            </a:r>
            <a:r>
              <a:rPr lang="ru-RU" sz="2000" dirty="0" err="1" smtClean="0"/>
              <a:t>педагогів</a:t>
            </a:r>
            <a:r>
              <a:rPr lang="ru-RU" sz="2000" dirty="0" smtClean="0"/>
              <a:t> (</a:t>
            </a:r>
            <a:r>
              <a:rPr lang="ru-RU" sz="2000" dirty="0" err="1" smtClean="0"/>
              <a:t>демонстрація</a:t>
            </a:r>
            <a:r>
              <a:rPr lang="ru-RU" sz="2000" dirty="0" smtClean="0"/>
              <a:t> педагогами моделей </a:t>
            </a:r>
            <a:r>
              <a:rPr lang="ru-RU" sz="2000" dirty="0" err="1" smtClean="0"/>
              <a:t>поведінки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поглядів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несучих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негативні</a:t>
            </a:r>
            <a:r>
              <a:rPr lang="ru-RU" sz="2000" dirty="0" smtClean="0"/>
              <a:t> початки);</a:t>
            </a:r>
          </a:p>
          <a:p>
            <a:r>
              <a:rPr lang="ru-RU" sz="2000" dirty="0" smtClean="0"/>
              <a:t>4) </a:t>
            </a:r>
            <a:r>
              <a:rPr lang="ru-RU" sz="2000" dirty="0" err="1" smtClean="0"/>
              <a:t>зайвий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недостатній</a:t>
            </a:r>
            <a:r>
              <a:rPr lang="ru-RU" sz="2000" dirty="0" smtClean="0"/>
              <a:t> контроль над </a:t>
            </a:r>
            <a:r>
              <a:rPr lang="ru-RU" sz="2000" dirty="0" err="1" smtClean="0"/>
              <a:t>школярем</a:t>
            </a:r>
            <a:r>
              <a:rPr lang="ru-RU" sz="2000" dirty="0" smtClean="0"/>
              <a:t> (</a:t>
            </a:r>
            <a:r>
              <a:rPr lang="ru-RU" sz="2000" dirty="0" err="1" smtClean="0"/>
              <a:t>якість</a:t>
            </a:r>
            <a:r>
              <a:rPr lang="ru-RU" sz="2000" dirty="0" smtClean="0"/>
              <a:t>  «контролю»);</a:t>
            </a:r>
          </a:p>
          <a:p>
            <a:r>
              <a:rPr lang="ru-RU" sz="2000" dirty="0" smtClean="0"/>
              <a:t>5) </a:t>
            </a:r>
            <a:r>
              <a:rPr lang="ru-RU" sz="2000" dirty="0" err="1" smtClean="0"/>
              <a:t>структурні</a:t>
            </a:r>
            <a:r>
              <a:rPr lang="ru-RU" sz="2000" dirty="0" smtClean="0"/>
              <a:t> характеристики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(</a:t>
            </a:r>
            <a:r>
              <a:rPr lang="ru-RU" sz="2000" dirty="0" err="1" smtClean="0"/>
              <a:t>переведення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інший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підгрупу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</a:t>
            </a:r>
          </a:p>
          <a:p>
            <a:r>
              <a:rPr lang="ru-RU" sz="2000" dirty="0" smtClean="0"/>
              <a:t>6) </a:t>
            </a:r>
            <a:r>
              <a:rPr lang="ru-RU" sz="2000" dirty="0" err="1" smtClean="0"/>
              <a:t>насильство</a:t>
            </a:r>
            <a:r>
              <a:rPr lang="ru-RU" sz="2000" dirty="0" smtClean="0"/>
              <a:t> над  </a:t>
            </a:r>
            <a:r>
              <a:rPr lang="ru-RU" sz="2000" dirty="0" err="1" smtClean="0"/>
              <a:t>дитиною</a:t>
            </a:r>
            <a:r>
              <a:rPr lang="ru-RU" sz="2000" dirty="0" smtClean="0"/>
              <a:t> у </a:t>
            </a:r>
            <a:r>
              <a:rPr lang="ru-RU" sz="2000" dirty="0" err="1" smtClean="0"/>
              <a:t>шкільному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віці</a:t>
            </a:r>
            <a:r>
              <a:rPr lang="ru-RU" sz="2000" dirty="0" smtClean="0"/>
              <a:t> (</a:t>
            </a:r>
            <a:r>
              <a:rPr lang="ru-RU" sz="2000" dirty="0" err="1" smtClean="0"/>
              <a:t>соціальна</a:t>
            </a:r>
            <a:r>
              <a:rPr lang="ru-RU" sz="2000" dirty="0" smtClean="0"/>
              <a:t> потреба у </a:t>
            </a:r>
            <a:r>
              <a:rPr lang="ru-RU" sz="2000" dirty="0" err="1" smtClean="0"/>
              <a:t>самостійності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 «</a:t>
            </a:r>
            <a:r>
              <a:rPr lang="ru-RU" sz="2000" dirty="0" err="1" smtClean="0"/>
              <a:t>залежність</a:t>
            </a:r>
            <a:r>
              <a:rPr lang="ru-RU" sz="2000" dirty="0" smtClean="0"/>
              <a:t> - </a:t>
            </a:r>
            <a:r>
              <a:rPr lang="ru-RU" sz="2000" dirty="0" err="1" smtClean="0"/>
              <a:t>незалежність</a:t>
            </a:r>
            <a:r>
              <a:rPr lang="ru-RU" sz="2000" dirty="0" smtClean="0"/>
              <a:t>»).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cap="none" dirty="0" smtClean="0">
                <a:solidFill>
                  <a:srgbClr val="006600"/>
                </a:solidFill>
                <a:effectLst/>
              </a:rPr>
              <a:t>Негативна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поведінка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в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підлітка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може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сформуватися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тоді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, коли у 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школі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</a:t>
            </a:r>
            <a:r>
              <a:rPr lang="ru-RU" sz="3200" cap="none" dirty="0" err="1" smtClean="0">
                <a:solidFill>
                  <a:srgbClr val="006600"/>
                </a:solidFill>
                <a:effectLst/>
              </a:rPr>
              <a:t>існує</a:t>
            </a:r>
            <a:r>
              <a:rPr lang="ru-RU" sz="3200" cap="none" dirty="0" smtClean="0">
                <a:solidFill>
                  <a:srgbClr val="006600"/>
                </a:solidFill>
                <a:effectLst/>
              </a:rPr>
              <a:t> низка проблем:</a:t>
            </a:r>
          </a:p>
        </p:txBody>
      </p:sp>
      <p:sp>
        <p:nvSpPr>
          <p:cNvPr id="79875" name="Rectangle 3"/>
          <p:cNvSpPr>
            <a:spLocks noGrp="1"/>
          </p:cNvSpPr>
          <p:nvPr>
            <p:ph idx="1"/>
          </p:nvPr>
        </p:nvSpPr>
        <p:spPr>
          <a:xfrm>
            <a:off x="609598" y="2348880"/>
            <a:ext cx="7346777" cy="41764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а) </a:t>
            </a:r>
            <a:r>
              <a:rPr lang="ru-RU" sz="2400" dirty="0" err="1" smtClean="0"/>
              <a:t>зниження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матеріального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технічного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б) </a:t>
            </a:r>
            <a:r>
              <a:rPr lang="ru-RU" sz="2400" dirty="0" err="1" smtClean="0"/>
              <a:t>соціально-психологічна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напруженість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суспільстві</a:t>
            </a:r>
            <a:r>
              <a:rPr lang="ru-RU" sz="2400" dirty="0" smtClean="0"/>
              <a:t>, </a:t>
            </a:r>
            <a:r>
              <a:rPr lang="ru-RU" sz="2400" dirty="0" err="1" smtClean="0"/>
              <a:t>шкільному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колективі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викликають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дискомфортні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Як </a:t>
            </a:r>
            <a:r>
              <a:rPr lang="ru-RU" sz="2400" dirty="0" err="1" smtClean="0"/>
              <a:t>засвідчили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численні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погані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педагогами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призводять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девіантної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негативно</a:t>
            </a:r>
            <a:r>
              <a:rPr lang="uk-UA" sz="2400" dirty="0" smtClean="0"/>
              <a:t>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підлітків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6600"/>
                </a:solidFill>
              </a:rPr>
              <a:t>К</a:t>
            </a:r>
            <a:r>
              <a:rPr lang="ru-RU" b="1" dirty="0" err="1" smtClean="0">
                <a:solidFill>
                  <a:srgbClr val="006600"/>
                </a:solidFill>
              </a:rPr>
              <a:t>омпоненти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соціалізації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підлітка</a:t>
            </a:r>
            <a:r>
              <a:rPr lang="ru-RU" b="1" dirty="0" smtClean="0">
                <a:solidFill>
                  <a:srgbClr val="006600"/>
                </a:solidFill>
              </a:rPr>
              <a:t>: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Ціннісно-діяльнісний</a:t>
            </a:r>
            <a:r>
              <a:rPr lang="ru-RU" sz="2800" b="1" dirty="0" smtClean="0"/>
              <a:t> </a:t>
            </a:r>
            <a:r>
              <a:rPr lang="ru-RU" sz="2800" dirty="0" smtClean="0"/>
              <a:t>компонент </a:t>
            </a:r>
            <a:r>
              <a:rPr lang="ru-RU" sz="2800" dirty="0" err="1" smtClean="0"/>
              <a:t>відображає</a:t>
            </a:r>
            <a:r>
              <a:rPr lang="ru-RU" sz="2800" dirty="0" smtClean="0"/>
              <a:t> </a:t>
            </a:r>
            <a:r>
              <a:rPr lang="ru-RU" sz="2800" dirty="0" err="1" smtClean="0"/>
              <a:t>сформованість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підлітків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навичок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спілкування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дорослими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однолітками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засвоєння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нормативної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в </a:t>
            </a:r>
            <a:r>
              <a:rPr lang="ru-RU" sz="2800" dirty="0" err="1" smtClean="0"/>
              <a:t>освітньому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середовищі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за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межами.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idx="1"/>
          </p:nvPr>
        </p:nvSpPr>
        <p:spPr>
          <a:xfrm>
            <a:off x="7773" y="1196752"/>
            <a:ext cx="7812360" cy="1514525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uk-UA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Дякую за увагу!</a:t>
            </a:r>
            <a:endParaRPr lang="ru-RU" sz="8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Use these free images for your websites, art projects, reports, and ...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2" b="22276"/>
          <a:stretch/>
        </p:blipFill>
        <p:spPr>
          <a:xfrm>
            <a:off x="385815" y="3140968"/>
            <a:ext cx="7056275" cy="3556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7776864" cy="5564691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Ціннісно-інформаційний</a:t>
            </a:r>
            <a:r>
              <a:rPr lang="ru-RU" sz="2800" dirty="0" smtClean="0"/>
              <a:t> компонент</a:t>
            </a:r>
          </a:p>
          <a:p>
            <a:pPr>
              <a:buFont typeface="Wingdings 2" pitchFamily="18" charset="2"/>
              <a:buNone/>
            </a:pPr>
            <a:r>
              <a:rPr lang="ru-RU" sz="2800" dirty="0" err="1" smtClean="0"/>
              <a:t>відображає</a:t>
            </a:r>
            <a:r>
              <a:rPr lang="ru-RU" sz="2800" dirty="0" smtClean="0"/>
              <a:t> </a:t>
            </a:r>
            <a:r>
              <a:rPr lang="ru-RU" sz="2800" dirty="0" err="1" smtClean="0"/>
              <a:t>сформованість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підлітка</a:t>
            </a:r>
            <a:endParaRPr lang="ru-RU" sz="2800" dirty="0" smtClean="0"/>
          </a:p>
          <a:p>
            <a:pPr>
              <a:buFont typeface="Wingdings 2" pitchFamily="18" charset="2"/>
              <a:buNone/>
            </a:pPr>
            <a:r>
              <a:rPr lang="ru-RU" sz="2800" dirty="0" err="1" smtClean="0"/>
              <a:t>інтегрованих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особистісних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якостей</a:t>
            </a:r>
            <a:r>
              <a:rPr lang="ru-RU" sz="2800" dirty="0" smtClean="0"/>
              <a:t>:</a:t>
            </a:r>
          </a:p>
          <a:p>
            <a:pPr>
              <a:buFont typeface="Wingdings 2" pitchFamily="18" charset="2"/>
              <a:buNone/>
            </a:pPr>
            <a:r>
              <a:rPr lang="ru-RU" sz="2800" dirty="0" err="1" smtClean="0"/>
              <a:t>працьовитості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чесності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відповідальності</a:t>
            </a:r>
            <a:r>
              <a:rPr lang="ru-RU" sz="2800" dirty="0" smtClean="0"/>
              <a:t>,</a:t>
            </a:r>
          </a:p>
          <a:p>
            <a:pPr>
              <a:buFont typeface="Wingdings 2" pitchFamily="18" charset="2"/>
              <a:buNone/>
            </a:pPr>
            <a:r>
              <a:rPr lang="ru-RU" sz="2800" dirty="0" err="1" smtClean="0"/>
              <a:t>співпраці</a:t>
            </a:r>
            <a:r>
              <a:rPr lang="ru-RU" sz="2800" dirty="0" smtClean="0"/>
              <a:t>, </a:t>
            </a:r>
            <a:r>
              <a:rPr lang="ru-RU" sz="2800" dirty="0" err="1" smtClean="0"/>
              <a:t>взаємодопомоги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., </a:t>
            </a:r>
            <a:r>
              <a:rPr lang="ru-RU" sz="2800" dirty="0" err="1" smtClean="0"/>
              <a:t>тобто</a:t>
            </a:r>
            <a:endParaRPr lang="ru-RU" sz="2800" dirty="0" smtClean="0"/>
          </a:p>
          <a:p>
            <a:pPr>
              <a:buFont typeface="Wingdings 2" pitchFamily="18" charset="2"/>
              <a:buNone/>
            </a:pPr>
            <a:r>
              <a:rPr lang="ru-RU" sz="2800" dirty="0" err="1" smtClean="0"/>
              <a:t>припускає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засвоєння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життєво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важливих</a:t>
            </a:r>
            <a:endParaRPr lang="ru-RU" sz="2800" dirty="0" smtClean="0"/>
          </a:p>
          <a:p>
            <a:pPr>
              <a:buFont typeface="Wingdings 2" pitchFamily="18" charset="2"/>
              <a:buNone/>
            </a:pPr>
            <a:r>
              <a:rPr lang="ru-RU" sz="2800" dirty="0" err="1" smtClean="0"/>
              <a:t>цінностей</a:t>
            </a:r>
            <a:r>
              <a:rPr lang="ru-RU" sz="2800" dirty="0" smtClean="0"/>
              <a:t>.</a:t>
            </a:r>
          </a:p>
        </p:txBody>
      </p:sp>
      <p:pic>
        <p:nvPicPr>
          <p:cNvPr id="3" name="Рисунок 2" descr="Free illustration: Meeting, Relationship, Business - Free Image 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933056"/>
            <a:ext cx="2780928" cy="2780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7200800" cy="3880773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Особистісні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вибірковим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відображенням</a:t>
            </a:r>
            <a:r>
              <a:rPr lang="ru-RU" sz="2800" dirty="0" smtClean="0"/>
              <a:t> в </a:t>
            </a:r>
            <a:r>
              <a:rPr lang="ru-RU" sz="2800" dirty="0" err="1" smtClean="0"/>
              <a:t>індивідуальній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свідомості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цінностей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 у </a:t>
            </a:r>
            <a:r>
              <a:rPr lang="ru-RU" sz="2800" dirty="0" err="1" smtClean="0"/>
              <a:t>формі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ціннісних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орієнтацій</a:t>
            </a:r>
            <a:endParaRPr lang="ru-RU" sz="2800" dirty="0" smtClean="0"/>
          </a:p>
          <a:p>
            <a:r>
              <a:rPr lang="ru-RU" sz="2800" dirty="0" err="1" smtClean="0"/>
              <a:t>Суб'єктивне</a:t>
            </a:r>
            <a:r>
              <a:rPr lang="ru-RU" sz="2800" dirty="0" smtClean="0"/>
              <a:t> </a:t>
            </a:r>
            <a:r>
              <a:rPr lang="ru-RU" sz="2800" dirty="0" err="1" smtClean="0"/>
              <a:t>успішне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самовизначення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характеризується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переживанням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свідомості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, а </a:t>
            </a:r>
            <a:r>
              <a:rPr lang="ru-RU" sz="2800" dirty="0" err="1" smtClean="0"/>
              <a:t>неуспіх</a:t>
            </a:r>
            <a:r>
              <a:rPr lang="ru-RU" sz="2800" dirty="0" smtClean="0"/>
              <a:t> – </a:t>
            </a:r>
            <a:r>
              <a:rPr lang="ru-RU" sz="2800" dirty="0" err="1" smtClean="0"/>
              <a:t>переживанням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безглуздя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</p:txBody>
      </p:sp>
      <p:pic>
        <p:nvPicPr>
          <p:cNvPr id="3" name="Рисунок 2" descr="Reading the book is the easy bit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049379"/>
            <a:ext cx="2736304" cy="2776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6347714" cy="388077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 err="1" smtClean="0"/>
              <a:t>Рефлексивний</a:t>
            </a:r>
            <a:r>
              <a:rPr lang="ru-RU" sz="2800" dirty="0" smtClean="0"/>
              <a:t> компонент </a:t>
            </a:r>
            <a:r>
              <a:rPr lang="ru-RU" sz="2800" dirty="0" err="1" smtClean="0"/>
              <a:t>відповідає</a:t>
            </a:r>
            <a:r>
              <a:rPr lang="ru-RU" sz="2800" dirty="0" smtClean="0"/>
              <a:t> за </a:t>
            </a:r>
            <a:r>
              <a:rPr lang="ru-RU" sz="2800" dirty="0" err="1" smtClean="0"/>
              <a:t>рівень</a:t>
            </a:r>
            <a:r>
              <a:rPr lang="ru-RU" sz="2800" dirty="0" smtClean="0"/>
              <a:t> </a:t>
            </a:r>
            <a:r>
              <a:rPr lang="ru-RU" sz="2800" dirty="0" err="1" smtClean="0"/>
              <a:t>рефлексії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розвиненості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самосвідомості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основними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є: </a:t>
            </a:r>
            <a:r>
              <a:rPr lang="ru-RU" sz="2800" dirty="0" err="1" smtClean="0"/>
              <a:t>усвідомлення</a:t>
            </a:r>
            <a:r>
              <a:rPr lang="ru-RU" sz="2800" dirty="0" smtClean="0"/>
              <a:t> себе,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самосприйняття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усвідомлення</a:t>
            </a:r>
            <a:r>
              <a:rPr lang="ru-RU" sz="2800" dirty="0" smtClean="0"/>
              <a:t> мети, 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сенсу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самоствердження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психічному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 smtClean="0"/>
              <a:t>У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період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усвідомлене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відношення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потреб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здібностей</a:t>
            </a:r>
            <a:r>
              <a:rPr lang="ru-RU" sz="2800" dirty="0" smtClean="0"/>
              <a:t>, </a:t>
            </a:r>
            <a:r>
              <a:rPr lang="ru-RU" sz="2800" dirty="0" err="1" smtClean="0"/>
              <a:t>потягів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мотивів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переживань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думок.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7706817" cy="388077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</a:t>
            </a:r>
            <a:r>
              <a:rPr lang="ru-RU" sz="2800" b="1" i="1" dirty="0" err="1" smtClean="0"/>
              <a:t>Змістом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діяльності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педагогів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щодо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реалізації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ціннісно-діяльнісного</a:t>
            </a:r>
            <a:r>
              <a:rPr lang="ru-RU" sz="2800" b="1" i="1" dirty="0" smtClean="0"/>
              <a:t> компоненту </a:t>
            </a:r>
            <a:r>
              <a:rPr lang="ru-RU" sz="2800" b="1" i="1" dirty="0" err="1" smtClean="0"/>
              <a:t>соціалізації</a:t>
            </a:r>
            <a:r>
              <a:rPr lang="ru-RU" sz="2800" b="1" i="1" dirty="0" smtClean="0"/>
              <a:t> повинно стати </a:t>
            </a:r>
            <a:r>
              <a:rPr lang="ru-RU" sz="2800" b="1" i="1" dirty="0" err="1" smtClean="0"/>
              <a:t>наступне</a:t>
            </a:r>
            <a:r>
              <a:rPr lang="ru-RU" sz="2800" b="1" i="1" dirty="0" smtClean="0"/>
              <a:t>: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комунікативних</a:t>
            </a:r>
            <a:r>
              <a:rPr lang="ru-RU" sz="2800" dirty="0" smtClean="0"/>
              <a:t> умов для </a:t>
            </a:r>
            <a:r>
              <a:rPr lang="ru-RU" sz="2800" dirty="0" err="1" smtClean="0"/>
              <a:t>підтримки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самоцінної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підлітка</a:t>
            </a:r>
            <a:r>
              <a:rPr lang="ru-RU" sz="2800" dirty="0" smtClean="0"/>
              <a:t>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 err="1" smtClean="0"/>
              <a:t>включення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підлітка</a:t>
            </a:r>
            <a:r>
              <a:rPr lang="ru-RU" sz="2800" dirty="0" smtClean="0"/>
              <a:t> в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засвоєння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дійсності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оточує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, –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явищ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відносин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людьми.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2383</Words>
  <Application>Microsoft Office PowerPoint</Application>
  <PresentationFormat>Экран (4:3)</PresentationFormat>
  <Paragraphs>127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Аспект</vt:lpstr>
      <vt:lpstr>Психолого-педагогічні особливості соціалізації учнівської молоді</vt:lpstr>
      <vt:lpstr>Слайд 2</vt:lpstr>
      <vt:lpstr>Слайд 3</vt:lpstr>
      <vt:lpstr>Самовизначення –</vt:lpstr>
      <vt:lpstr>Компоненти соціалізації підлітка:</vt:lpstr>
      <vt:lpstr>Слайд 6</vt:lpstr>
      <vt:lpstr>Слайд 7</vt:lpstr>
      <vt:lpstr>Слайд 8</vt:lpstr>
      <vt:lpstr>Слайд 9</vt:lpstr>
      <vt:lpstr>Слайд 10</vt:lpstr>
      <vt:lpstr>Слайд 11</vt:lpstr>
      <vt:lpstr>Комплекс психолого- педагогічних умов ефективного проходження процесу соціалізації підлітків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Головні напрямки життєвої підготовки соціалізації школярів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Критерії успішної соціалізації: </vt:lpstr>
      <vt:lpstr>Слайд 46</vt:lpstr>
      <vt:lpstr>Слайд 47</vt:lpstr>
      <vt:lpstr>Виділяють основні негативні шкільні умови, що призводять до порушення процесу соціалізації школяра </vt:lpstr>
      <vt:lpstr>Негативна поведінка в підлітка може сформуватися тоді, коли у  школі існує низка проблем: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Психолого-педагогічні особливості соціалізації учнівської молоді</dc:title>
  <cp:lastModifiedBy>dfktnbyf</cp:lastModifiedBy>
  <cp:revision>46</cp:revision>
  <dcterms:modified xsi:type="dcterms:W3CDTF">2016-12-12T09:44:02Z</dcterms:modified>
</cp:coreProperties>
</file>