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22"/>
  </p:notesMasterIdLst>
  <p:sldIdLst>
    <p:sldId id="256" r:id="rId2"/>
    <p:sldId id="257" r:id="rId3"/>
    <p:sldId id="280" r:id="rId4"/>
    <p:sldId id="290" r:id="rId5"/>
    <p:sldId id="279" r:id="rId6"/>
    <p:sldId id="292" r:id="rId7"/>
    <p:sldId id="283" r:id="rId8"/>
    <p:sldId id="284" r:id="rId9"/>
    <p:sldId id="293" r:id="rId10"/>
    <p:sldId id="299" r:id="rId11"/>
    <p:sldId id="297" r:id="rId12"/>
    <p:sldId id="298" r:id="rId13"/>
    <p:sldId id="259" r:id="rId14"/>
    <p:sldId id="265" r:id="rId15"/>
    <p:sldId id="308" r:id="rId16"/>
    <p:sldId id="302" r:id="rId17"/>
    <p:sldId id="306" r:id="rId18"/>
    <p:sldId id="303" r:id="rId19"/>
    <p:sldId id="311" r:id="rId20"/>
    <p:sldId id="304"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chenik-3" initials="U"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0420" autoAdjust="0"/>
  </p:normalViewPr>
  <p:slideViewPr>
    <p:cSldViewPr>
      <p:cViewPr varScale="1">
        <p:scale>
          <a:sx n="131" d="100"/>
          <a:sy n="131" d="100"/>
        </p:scale>
        <p:origin x="26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916289-411E-4A42-88CA-399A8472D9B1}" type="datetimeFigureOut">
              <a:rPr lang="ru-RU" smtClean="0"/>
              <a:pPr/>
              <a:t>07.03.2018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D801A1-8BFC-4BC8-A79C-27D546E496EA}" type="slidenum">
              <a:rPr lang="ru-RU" smtClean="0"/>
              <a:pPr/>
              <a:t>‹№›</a:t>
            </a:fld>
            <a:endParaRPr lang="ru-RU"/>
          </a:p>
        </p:txBody>
      </p:sp>
    </p:spTree>
    <p:extLst>
      <p:ext uri="{BB962C8B-B14F-4D97-AF65-F5344CB8AC3E}">
        <p14:creationId xmlns:p14="http://schemas.microsoft.com/office/powerpoint/2010/main" val="1293622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4D801A1-8BFC-4BC8-A79C-27D546E496EA}" type="slidenum">
              <a:rPr lang="ru-RU" smtClean="0"/>
              <a:pPr/>
              <a:t>2</a:t>
            </a:fld>
            <a:endParaRPr lang="ru-RU"/>
          </a:p>
        </p:txBody>
      </p:sp>
    </p:spTree>
    <p:extLst>
      <p:ext uri="{BB962C8B-B14F-4D97-AF65-F5344CB8AC3E}">
        <p14:creationId xmlns:p14="http://schemas.microsoft.com/office/powerpoint/2010/main" val="3397500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D45AEEBA-1FC6-4529-A3E6-B15ED78D8360}" type="datetimeFigureOut">
              <a:rPr lang="ru-RU" smtClean="0"/>
              <a:pPr/>
              <a:t>07.03.2018</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D4998A73-A31B-4ACF-A068-07367C1AE7F6}"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45AEEBA-1FC6-4529-A3E6-B15ED78D8360}" type="datetimeFigureOut">
              <a:rPr lang="ru-RU" smtClean="0"/>
              <a:pPr/>
              <a:t>07.03.2018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998A73-A31B-4ACF-A068-07367C1AE7F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45AEEBA-1FC6-4529-A3E6-B15ED78D8360}" type="datetimeFigureOut">
              <a:rPr lang="ru-RU" smtClean="0"/>
              <a:pPr/>
              <a:t>07.03.2018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998A73-A31B-4ACF-A068-07367C1AE7F6}"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57200" y="3941763"/>
            <a:ext cx="8229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3638"/>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3638"/>
            <a:ext cx="2133600" cy="457200"/>
          </a:xfrm>
        </p:spPr>
        <p:txBody>
          <a:bodyPr/>
          <a:lstStyle>
            <a:lvl1pPr>
              <a:defRPr/>
            </a:lvl1pPr>
          </a:lstStyle>
          <a:p>
            <a:fld id="{C6439709-BCB7-4255-BD0B-988544D98045}" type="slidenum">
              <a:rPr lang="ru-RU"/>
              <a:pPr/>
              <a:t>‹№›</a:t>
            </a:fld>
            <a:endParaRPr lang="ru-RU"/>
          </a:p>
        </p:txBody>
      </p:sp>
    </p:spTree>
    <p:extLst>
      <p:ext uri="{BB962C8B-B14F-4D97-AF65-F5344CB8AC3E}">
        <p14:creationId xmlns:p14="http://schemas.microsoft.com/office/powerpoint/2010/main" val="3844311754"/>
      </p:ext>
    </p:extLst>
  </p:cSld>
  <p:clrMapOvr>
    <a:masterClrMapping/>
  </p:clrMapOvr>
  <p:transition>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3638"/>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3638"/>
            <a:ext cx="2133600" cy="457200"/>
          </a:xfrm>
        </p:spPr>
        <p:txBody>
          <a:bodyPr/>
          <a:lstStyle>
            <a:lvl1pPr>
              <a:defRPr/>
            </a:lvl1pPr>
          </a:lstStyle>
          <a:p>
            <a:fld id="{C7E0661A-7965-446F-BE32-1618BF382650}" type="slidenum">
              <a:rPr lang="ru-RU"/>
              <a:pPr/>
              <a:t>‹№›</a:t>
            </a:fld>
            <a:endParaRPr lang="ru-RU"/>
          </a:p>
        </p:txBody>
      </p:sp>
    </p:spTree>
    <p:extLst>
      <p:ext uri="{BB962C8B-B14F-4D97-AF65-F5344CB8AC3E}">
        <p14:creationId xmlns:p14="http://schemas.microsoft.com/office/powerpoint/2010/main" val="3990563327"/>
      </p:ext>
    </p:extLst>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45AEEBA-1FC6-4529-A3E6-B15ED78D8360}" type="datetimeFigureOut">
              <a:rPr lang="ru-RU" smtClean="0"/>
              <a:pPr/>
              <a:t>07.03.2018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4998A73-A31B-4ACF-A068-07367C1AE7F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45AEEBA-1FC6-4529-A3E6-B15ED78D8360}" type="datetimeFigureOut">
              <a:rPr lang="ru-RU" smtClean="0"/>
              <a:pPr/>
              <a:t>07.03.2018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D4998A73-A31B-4ACF-A068-07367C1AE7F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45AEEBA-1FC6-4529-A3E6-B15ED78D8360}" type="datetimeFigureOut">
              <a:rPr lang="ru-RU" smtClean="0"/>
              <a:pPr/>
              <a:t>07.03.2018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998A73-A31B-4ACF-A068-07367C1AE7F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45AEEBA-1FC6-4529-A3E6-B15ED78D8360}" type="datetimeFigureOut">
              <a:rPr lang="ru-RU" smtClean="0"/>
              <a:pPr/>
              <a:t>07.03.2018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4998A73-A31B-4ACF-A068-07367C1AE7F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45AEEBA-1FC6-4529-A3E6-B15ED78D8360}" type="datetimeFigureOut">
              <a:rPr lang="ru-RU" smtClean="0"/>
              <a:pPr/>
              <a:t>07.03.2018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4998A73-A31B-4ACF-A068-07367C1AE7F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45AEEBA-1FC6-4529-A3E6-B15ED78D8360}" type="datetimeFigureOut">
              <a:rPr lang="ru-RU" smtClean="0"/>
              <a:pPr/>
              <a:t>07.03.2018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4998A73-A31B-4ACF-A068-07367C1AE7F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45AEEBA-1FC6-4529-A3E6-B15ED78D8360}" type="datetimeFigureOut">
              <a:rPr lang="ru-RU" smtClean="0"/>
              <a:pPr/>
              <a:t>07.03.2018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998A73-A31B-4ACF-A068-07367C1AE7F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45AEEBA-1FC6-4529-A3E6-B15ED78D8360}" type="datetimeFigureOut">
              <a:rPr lang="ru-RU" smtClean="0"/>
              <a:pPr/>
              <a:t>07.03.2018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4998A73-A31B-4ACF-A068-07367C1AE7F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45AEEBA-1FC6-4529-A3E6-B15ED78D8360}" type="datetimeFigureOut">
              <a:rPr lang="ru-RU" smtClean="0"/>
              <a:pPr/>
              <a:t>07.03.2018</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4998A73-A31B-4ACF-A068-07367C1AE7F6}"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91680" y="1700808"/>
            <a:ext cx="6766520" cy="3317754"/>
          </a:xfrm>
        </p:spPr>
        <p:txBody>
          <a:bodyPr>
            <a:noAutofit/>
          </a:bodyPr>
          <a:lstStyle/>
          <a:p>
            <a:pPr marL="36513">
              <a:lnSpc>
                <a:spcPct val="80000"/>
              </a:lnSpc>
              <a:defRPr/>
            </a:pPr>
            <a:r>
              <a:rPr lang="uk-UA" sz="3600" dirty="0" smtClean="0">
                <a:latin typeface="Gabriola" pitchFamily="82" charset="0"/>
              </a:rPr>
              <a:t>Функції, мета та робота психологічної служби в умовах перебудови системи навчання та виховання дітей на засадах ціннісних орієнтирів та змісту сталого розвитку</a:t>
            </a:r>
            <a:r>
              <a:rPr lang="uk-UA" sz="3600" dirty="0" smtClean="0">
                <a:solidFill>
                  <a:srgbClr val="0E2C3E"/>
                </a:solidFill>
                <a:latin typeface="Times New Roman" pitchFamily="18" charset="0"/>
                <a:cs typeface="Times New Roman" pitchFamily="18" charset="0"/>
              </a:rPr>
              <a:t/>
            </a:r>
            <a:br>
              <a:rPr lang="uk-UA" sz="3600" dirty="0" smtClean="0">
                <a:solidFill>
                  <a:srgbClr val="0E2C3E"/>
                </a:solidFill>
                <a:latin typeface="Times New Roman" pitchFamily="18" charset="0"/>
                <a:cs typeface="Times New Roman" pitchFamily="18" charset="0"/>
              </a:rPr>
            </a:br>
            <a:r>
              <a:rPr lang="ru-RU" sz="900" dirty="0" smtClean="0">
                <a:solidFill>
                  <a:schemeClr val="tx1"/>
                </a:solidFill>
              </a:rPr>
              <a:t/>
            </a:r>
            <a:br>
              <a:rPr lang="ru-RU" sz="900" dirty="0" smtClean="0">
                <a:solidFill>
                  <a:schemeClr val="tx1"/>
                </a:solidFill>
              </a:rPr>
            </a:b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endParaRPr lang="ru-RU" sz="3200" dirty="0">
              <a:latin typeface="Gabriola" pitchFamily="82" charset="0"/>
            </a:endParaRPr>
          </a:p>
        </p:txBody>
      </p:sp>
      <p:sp>
        <p:nvSpPr>
          <p:cNvPr id="3" name="Підзаголовок 2"/>
          <p:cNvSpPr>
            <a:spLocks noGrp="1"/>
          </p:cNvSpPr>
          <p:nvPr>
            <p:ph type="subTitle" idx="1"/>
          </p:nvPr>
        </p:nvSpPr>
        <p:spPr>
          <a:xfrm>
            <a:off x="1691680" y="4365104"/>
            <a:ext cx="6400800" cy="1080120"/>
          </a:xfrm>
        </p:spPr>
        <p:txBody>
          <a:bodyPr/>
          <a:lstStyle/>
          <a:p>
            <a:r>
              <a:rPr lang="uk-UA" dirty="0" smtClean="0"/>
              <a:t>З досвіду роботи </a:t>
            </a:r>
          </a:p>
          <a:p>
            <a:r>
              <a:rPr lang="uk-UA" dirty="0" err="1" smtClean="0"/>
              <a:t>Заболоттівської</a:t>
            </a:r>
            <a:r>
              <a:rPr lang="uk-UA" dirty="0" smtClean="0"/>
              <a:t> ЗОШ І – ІІІ ступенів</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advTm="12477">
        <p14:doors dir="vert"/>
      </p:transition>
    </mc:Choice>
    <mc:Fallback xmlns="">
      <p:transition spd="slow" advTm="1247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42852"/>
            <a:ext cx="7496204" cy="6331100"/>
          </a:xfrm>
        </p:spPr>
        <p:txBody>
          <a:bodyPr>
            <a:normAutofit fontScale="92500" lnSpcReduction="10000"/>
          </a:bodyPr>
          <a:lstStyle/>
          <a:p>
            <a:pPr>
              <a:buNone/>
            </a:pPr>
            <a:r>
              <a:rPr lang="uk-UA" b="1" dirty="0" smtClean="0"/>
              <a:t>Використання різних форм роботи дає можливість :</a:t>
            </a:r>
          </a:p>
          <a:p>
            <a:pPr>
              <a:buNone/>
            </a:pPr>
            <a:r>
              <a:rPr lang="uk-UA" b="1" dirty="0" err="1" smtClean="0"/>
              <a:t>-формувати</a:t>
            </a:r>
            <a:r>
              <a:rPr lang="uk-UA" b="1" dirty="0" smtClean="0"/>
              <a:t> гуманістичну позицію педагогів; </a:t>
            </a:r>
          </a:p>
          <a:p>
            <a:pPr>
              <a:buNone/>
            </a:pPr>
            <a:r>
              <a:rPr lang="uk-UA" b="1" dirty="0" err="1" smtClean="0"/>
              <a:t>-здатність</a:t>
            </a:r>
            <a:r>
              <a:rPr lang="uk-UA" b="1" dirty="0" smtClean="0"/>
              <a:t> орієнтуватися в предметній галузі;</a:t>
            </a:r>
          </a:p>
          <a:p>
            <a:pPr>
              <a:buNone/>
            </a:pPr>
            <a:r>
              <a:rPr lang="uk-UA" b="1" dirty="0" err="1" smtClean="0"/>
              <a:t>-опрацьовувати</a:t>
            </a:r>
            <a:r>
              <a:rPr lang="uk-UA" b="1" dirty="0" smtClean="0"/>
              <a:t> сучасні педагогічні технології та інноваційні підходи до навчання, розвитку та виховання школярів; </a:t>
            </a:r>
          </a:p>
          <a:p>
            <a:pPr>
              <a:buNone/>
            </a:pPr>
            <a:r>
              <a:rPr lang="uk-UA" b="1" dirty="0" err="1" smtClean="0"/>
              <a:t>-залучати</a:t>
            </a:r>
            <a:r>
              <a:rPr lang="uk-UA" b="1" dirty="0" smtClean="0"/>
              <a:t> до впровадження  освіти для сталого розвитку; </a:t>
            </a:r>
          </a:p>
          <a:p>
            <a:pPr>
              <a:buNone/>
            </a:pPr>
            <a:r>
              <a:rPr lang="uk-UA" b="1" dirty="0" err="1" smtClean="0"/>
              <a:t>-реалізації</a:t>
            </a:r>
            <a:r>
              <a:rPr lang="uk-UA" b="1" dirty="0" smtClean="0"/>
              <a:t> «принципів сталого розвитку, головний зміст яких полягає у формуванні стійких, збалансованих, гармонійних відносин у системі </a:t>
            </a:r>
            <a:r>
              <a:rPr lang="uk-UA" b="1" dirty="0" smtClean="0">
                <a:solidFill>
                  <a:srgbClr val="00B050"/>
                </a:solidFill>
              </a:rPr>
              <a:t>«</a:t>
            </a:r>
            <a:r>
              <a:rPr lang="uk-UA" b="1" dirty="0" err="1" smtClean="0">
                <a:solidFill>
                  <a:srgbClr val="00B050"/>
                </a:solidFill>
              </a:rPr>
              <a:t>Природа-суспільство-особистість»</a:t>
            </a:r>
            <a:r>
              <a:rPr lang="uk-UA" b="1" dirty="0" err="1" smtClean="0"/>
              <a:t>з</a:t>
            </a:r>
            <a:r>
              <a:rPr lang="uk-UA" b="1" dirty="0" smtClean="0"/>
              <a:t> метою збереження та сталого розвитку кожної її складової»</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7467600" cy="1797040"/>
          </a:xfrm>
        </p:spPr>
        <p:txBody>
          <a:bodyPr>
            <a:normAutofit fontScale="90000"/>
          </a:bodyPr>
          <a:lstStyle/>
          <a:p>
            <a:pPr eaLnBrk="1" hangingPunct="1">
              <a:defRPr/>
            </a:pPr>
            <a:r>
              <a:rPr lang="uk-UA" sz="3600" b="1" dirty="0" smtClean="0"/>
              <a:t>Типи інтерактивних технологій</a:t>
            </a:r>
            <a:br>
              <a:rPr lang="uk-UA" sz="3600" b="1" dirty="0" smtClean="0"/>
            </a:br>
            <a:r>
              <a:rPr lang="uk-UA" sz="3600" b="1" dirty="0" smtClean="0">
                <a:solidFill>
                  <a:schemeClr val="folHlink"/>
                </a:solidFill>
              </a:rPr>
              <a:t>психологічної служби з дитячим колективом</a:t>
            </a:r>
            <a:br>
              <a:rPr lang="uk-UA" sz="3600" b="1" dirty="0" smtClean="0">
                <a:solidFill>
                  <a:schemeClr val="folHlink"/>
                </a:solidFill>
              </a:rPr>
            </a:br>
            <a:endParaRPr lang="ru-RU" sz="3600" b="1" dirty="0" smtClean="0">
              <a:solidFill>
                <a:schemeClr val="folHlink"/>
              </a:solidFill>
            </a:endParaRPr>
          </a:p>
        </p:txBody>
      </p:sp>
      <p:sp>
        <p:nvSpPr>
          <p:cNvPr id="18435" name="Rectangle 3"/>
          <p:cNvSpPr>
            <a:spLocks noGrp="1" noChangeArrowheads="1"/>
          </p:cNvSpPr>
          <p:nvPr>
            <p:ph idx="1"/>
          </p:nvPr>
        </p:nvSpPr>
        <p:spPr>
          <a:xfrm>
            <a:off x="428596" y="2071678"/>
            <a:ext cx="7467600" cy="4786322"/>
          </a:xfrm>
        </p:spPr>
        <p:txBody>
          <a:bodyPr/>
          <a:lstStyle/>
          <a:p>
            <a:pPr eaLnBrk="1" hangingPunct="1">
              <a:defRPr/>
            </a:pPr>
            <a:r>
              <a:rPr lang="uk-UA" b="1" dirty="0" smtClean="0"/>
              <a:t>проблемна лекція;</a:t>
            </a:r>
          </a:p>
          <a:p>
            <a:pPr eaLnBrk="1" hangingPunct="1">
              <a:defRPr/>
            </a:pPr>
            <a:r>
              <a:rPr lang="uk-UA" b="1" dirty="0" smtClean="0"/>
              <a:t>семінар;</a:t>
            </a:r>
          </a:p>
          <a:p>
            <a:pPr eaLnBrk="1" hangingPunct="1">
              <a:defRPr/>
            </a:pPr>
            <a:r>
              <a:rPr lang="uk-UA" b="1" dirty="0" smtClean="0"/>
              <a:t>бесіда;</a:t>
            </a:r>
          </a:p>
          <a:p>
            <a:pPr eaLnBrk="1" hangingPunct="1">
              <a:defRPr/>
            </a:pPr>
            <a:r>
              <a:rPr lang="uk-UA" b="1" dirty="0" smtClean="0"/>
              <a:t>мозковий штурм;</a:t>
            </a:r>
          </a:p>
          <a:p>
            <a:pPr eaLnBrk="1" hangingPunct="1">
              <a:defRPr/>
            </a:pPr>
            <a:r>
              <a:rPr lang="uk-UA" b="1" dirty="0" smtClean="0"/>
              <a:t>дискусія;</a:t>
            </a:r>
          </a:p>
          <a:p>
            <a:pPr eaLnBrk="1" hangingPunct="1">
              <a:defRPr/>
            </a:pPr>
            <a:r>
              <a:rPr lang="uk-UA" b="1" dirty="0" smtClean="0"/>
              <a:t>майстерня;</a:t>
            </a:r>
          </a:p>
          <a:p>
            <a:pPr eaLnBrk="1" hangingPunct="1">
              <a:defRPr/>
            </a:pPr>
            <a:r>
              <a:rPr lang="uk-UA" b="1" dirty="0" smtClean="0"/>
              <a:t>опитування експертів.</a:t>
            </a:r>
            <a:endParaRPr lang="ru-RU"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28596" y="428604"/>
            <a:ext cx="7467600" cy="571504"/>
          </a:xfrm>
        </p:spPr>
        <p:txBody>
          <a:bodyPr>
            <a:normAutofit fontScale="90000"/>
          </a:bodyPr>
          <a:lstStyle/>
          <a:p>
            <a:pPr algn="ctr" eaLnBrk="1" hangingPunct="1">
              <a:defRPr/>
            </a:pPr>
            <a:r>
              <a:rPr lang="uk-UA" sz="3600" b="1" dirty="0" smtClean="0"/>
              <a:t>Форми роботи</a:t>
            </a:r>
            <a:endParaRPr lang="ru-RU" sz="3600" b="1" dirty="0" smtClean="0"/>
          </a:p>
        </p:txBody>
      </p:sp>
      <p:sp>
        <p:nvSpPr>
          <p:cNvPr id="19460" name="Rectangle 4"/>
          <p:cNvSpPr>
            <a:spLocks noGrp="1" noChangeArrowheads="1"/>
          </p:cNvSpPr>
          <p:nvPr>
            <p:ph sz="half" idx="1"/>
          </p:nvPr>
        </p:nvSpPr>
        <p:spPr>
          <a:xfrm>
            <a:off x="571472" y="1571611"/>
            <a:ext cx="3500462" cy="4576043"/>
          </a:xfrm>
        </p:spPr>
        <p:txBody>
          <a:bodyPr>
            <a:normAutofit/>
          </a:bodyPr>
          <a:lstStyle/>
          <a:p>
            <a:pPr eaLnBrk="1" hangingPunct="1">
              <a:buFont typeface="Wingdings" pitchFamily="2" charset="2"/>
              <a:buNone/>
              <a:defRPr/>
            </a:pPr>
            <a:r>
              <a:rPr lang="uk-UA" b="1" dirty="0" smtClean="0"/>
              <a:t>	</a:t>
            </a:r>
            <a:r>
              <a:rPr lang="uk-UA" b="1" dirty="0" smtClean="0">
                <a:solidFill>
                  <a:schemeClr val="folHlink"/>
                </a:solidFill>
              </a:rPr>
              <a:t>Неігрові</a:t>
            </a:r>
          </a:p>
          <a:p>
            <a:pPr eaLnBrk="1" hangingPunct="1">
              <a:defRPr/>
            </a:pPr>
            <a:r>
              <a:rPr lang="uk-UA" b="1" dirty="0" smtClean="0"/>
              <a:t>вивчення конкретних ситуацій;</a:t>
            </a:r>
          </a:p>
          <a:p>
            <a:pPr eaLnBrk="1" hangingPunct="1">
              <a:defRPr/>
            </a:pPr>
            <a:r>
              <a:rPr lang="uk-UA" b="1" dirty="0" smtClean="0"/>
              <a:t>вирішення ситуативних завдань;</a:t>
            </a:r>
          </a:p>
          <a:p>
            <a:pPr eaLnBrk="1" hangingPunct="1">
              <a:defRPr/>
            </a:pPr>
            <a:r>
              <a:rPr lang="uk-UA" b="1" dirty="0" smtClean="0"/>
              <a:t>імітаційні вправи.</a:t>
            </a:r>
            <a:endParaRPr lang="ru-RU" b="1" dirty="0" smtClean="0"/>
          </a:p>
        </p:txBody>
      </p:sp>
      <p:sp>
        <p:nvSpPr>
          <p:cNvPr id="19461" name="Rectangle 5"/>
          <p:cNvSpPr>
            <a:spLocks noGrp="1" noChangeArrowheads="1"/>
          </p:cNvSpPr>
          <p:nvPr>
            <p:ph sz="half" idx="2"/>
          </p:nvPr>
        </p:nvSpPr>
        <p:spPr>
          <a:xfrm>
            <a:off x="4270248" y="1571612"/>
            <a:ext cx="3657600" cy="4600588"/>
          </a:xfrm>
        </p:spPr>
        <p:txBody>
          <a:bodyPr>
            <a:normAutofit/>
          </a:bodyPr>
          <a:lstStyle/>
          <a:p>
            <a:pPr eaLnBrk="1" hangingPunct="1">
              <a:buFont typeface="Wingdings" pitchFamily="2" charset="2"/>
              <a:buNone/>
              <a:defRPr/>
            </a:pPr>
            <a:r>
              <a:rPr lang="uk-UA" b="1" dirty="0" smtClean="0"/>
              <a:t>	</a:t>
            </a:r>
            <a:r>
              <a:rPr lang="uk-UA" b="1" dirty="0" smtClean="0">
                <a:solidFill>
                  <a:schemeClr val="folHlink"/>
                </a:solidFill>
              </a:rPr>
              <a:t>Ігрові</a:t>
            </a:r>
          </a:p>
          <a:p>
            <a:pPr eaLnBrk="1" hangingPunct="1">
              <a:defRPr/>
            </a:pPr>
            <a:r>
              <a:rPr lang="uk-UA" b="1" dirty="0" smtClean="0"/>
              <a:t>імітаційний тренінг;</a:t>
            </a:r>
          </a:p>
          <a:p>
            <a:pPr eaLnBrk="1" hangingPunct="1">
              <a:defRPr/>
            </a:pPr>
            <a:r>
              <a:rPr lang="uk-UA" b="1" dirty="0" smtClean="0"/>
              <a:t>ділова гра;</a:t>
            </a:r>
          </a:p>
          <a:p>
            <a:pPr eaLnBrk="1" hangingPunct="1">
              <a:defRPr/>
            </a:pPr>
            <a:r>
              <a:rPr lang="uk-UA" b="1" dirty="0" smtClean="0"/>
              <a:t>рольова гра;</a:t>
            </a:r>
          </a:p>
          <a:p>
            <a:pPr eaLnBrk="1" hangingPunct="1">
              <a:defRPr/>
            </a:pPr>
            <a:r>
              <a:rPr lang="uk-UA" b="1" dirty="0" smtClean="0"/>
              <a:t>ігрове проектування;</a:t>
            </a:r>
          </a:p>
          <a:p>
            <a:pPr eaLnBrk="1" hangingPunct="1">
              <a:defRPr/>
            </a:pPr>
            <a:r>
              <a:rPr lang="uk-UA" b="1" dirty="0" smtClean="0"/>
              <a:t>груповий тренінг.</a:t>
            </a:r>
            <a:endParaRPr lang="ru-RU"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3" descr="C:\Documents\IMG_20131025_00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20" y="1142984"/>
            <a:ext cx="4680520" cy="3103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7 КЛАС\Фото\Практика\Вузькоколійка\SDC16283.JPG"/>
          <p:cNvPicPr>
            <a:picLocks noChangeAspect="1" noChangeArrowheads="1"/>
          </p:cNvPicPr>
          <p:nvPr/>
        </p:nvPicPr>
        <p:blipFill>
          <a:blip r:embed="rId4" cstate="print"/>
          <a:srcRect/>
          <a:stretch>
            <a:fillRect/>
          </a:stretch>
        </p:blipFill>
        <p:spPr bwMode="auto">
          <a:xfrm>
            <a:off x="4286248" y="1071546"/>
            <a:ext cx="4598008" cy="3448506"/>
          </a:xfrm>
          <a:prstGeom prst="rect">
            <a:avLst/>
          </a:prstGeom>
          <a:noFill/>
        </p:spPr>
      </p:pic>
      <p:pic>
        <p:nvPicPr>
          <p:cNvPr id="10" name="Picture 2" descr="C:\Documents\IMG_20131025_00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720" y="3140968"/>
            <a:ext cx="5199002" cy="34548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1472" y="214290"/>
            <a:ext cx="8072494" cy="523220"/>
          </a:xfrm>
          <a:prstGeom prst="rect">
            <a:avLst/>
          </a:prstGeom>
          <a:noFill/>
        </p:spPr>
        <p:txBody>
          <a:bodyPr wrap="square" rtlCol="0">
            <a:spAutoFit/>
          </a:bodyPr>
          <a:lstStyle/>
          <a:p>
            <a:pPr algn="ctr"/>
            <a:r>
              <a:rPr lang="uk-UA" sz="2800" b="1" dirty="0" smtClean="0">
                <a:solidFill>
                  <a:srgbClr val="00B050"/>
                </a:solidFill>
              </a:rPr>
              <a:t>Тренінг “Я - частина </a:t>
            </a:r>
            <a:r>
              <a:rPr lang="uk-UA" sz="2800" b="1" dirty="0" err="1" smtClean="0">
                <a:solidFill>
                  <a:srgbClr val="00B050"/>
                </a:solidFill>
              </a:rPr>
              <a:t>екосвіту”</a:t>
            </a:r>
            <a:endParaRPr lang="ru-RU" sz="2800" b="1" dirty="0">
              <a:solidFill>
                <a:srgbClr val="00B05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28621">
        <p14:flip dir="r"/>
      </p:transition>
    </mc:Choice>
    <mc:Fallback xmlns="">
      <p:transition spd="slow" advTm="2862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3"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3)">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Рисунок12.jpg"/>
          <p:cNvPicPr>
            <a:picLocks noChangeAspect="1"/>
          </p:cNvPicPr>
          <p:nvPr/>
        </p:nvPicPr>
        <p:blipFill>
          <a:blip r:embed="rId3" cstate="print"/>
          <a:stretch>
            <a:fillRect/>
          </a:stretch>
        </p:blipFill>
        <p:spPr>
          <a:xfrm>
            <a:off x="251520" y="2564904"/>
            <a:ext cx="5418776" cy="4073622"/>
          </a:xfrm>
          <a:prstGeom prst="rect">
            <a:avLst/>
          </a:prstGeom>
        </p:spPr>
      </p:pic>
      <p:pic>
        <p:nvPicPr>
          <p:cNvPr id="9" name="Рисунок 8" descr="Рисунок13.jpg"/>
          <p:cNvPicPr>
            <a:picLocks noChangeAspect="1"/>
          </p:cNvPicPr>
          <p:nvPr/>
        </p:nvPicPr>
        <p:blipFill>
          <a:blip r:embed="rId4" cstate="print"/>
          <a:stretch>
            <a:fillRect/>
          </a:stretch>
        </p:blipFill>
        <p:spPr>
          <a:xfrm>
            <a:off x="3714744" y="1428736"/>
            <a:ext cx="5184576" cy="3897625"/>
          </a:xfrm>
          <a:prstGeom prst="rect">
            <a:avLst/>
          </a:prstGeom>
        </p:spPr>
      </p:pic>
      <p:sp>
        <p:nvSpPr>
          <p:cNvPr id="4" name="TextBox 3"/>
          <p:cNvSpPr txBox="1"/>
          <p:nvPr/>
        </p:nvSpPr>
        <p:spPr>
          <a:xfrm>
            <a:off x="928662" y="285728"/>
            <a:ext cx="7723794" cy="830997"/>
          </a:xfrm>
          <a:prstGeom prst="rect">
            <a:avLst/>
          </a:prstGeom>
          <a:noFill/>
        </p:spPr>
        <p:txBody>
          <a:bodyPr wrap="square" rtlCol="0">
            <a:spAutoFit/>
          </a:bodyPr>
          <a:lstStyle/>
          <a:p>
            <a:r>
              <a:rPr lang="uk-UA" sz="2400" b="1" dirty="0" smtClean="0">
                <a:solidFill>
                  <a:srgbClr val="0070C0"/>
                </a:solidFill>
              </a:rPr>
              <a:t>Груповий тренінг “НАШЕ СПІЛЬНЕ МАЙБУТНЄ”</a:t>
            </a:r>
            <a:endParaRPr lang="ru-RU" sz="2400" b="1" dirty="0">
              <a:solidFill>
                <a:srgbClr val="0070C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24664">
        <p14:flip dir="r"/>
      </p:transition>
    </mc:Choice>
    <mc:Fallback xmlns="">
      <p:transition spd="slow" advTm="2466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800" decel="100000"/>
                                        <p:tgtEl>
                                          <p:spTgt spid="8"/>
                                        </p:tgtEl>
                                      </p:cBhvr>
                                    </p:animEffect>
                                    <p:anim calcmode="lin" valueType="num">
                                      <p:cBhvr>
                                        <p:cTn id="13" dur="800" decel="100000" fill="hold"/>
                                        <p:tgtEl>
                                          <p:spTgt spid="8"/>
                                        </p:tgtEl>
                                        <p:attrNameLst>
                                          <p:attrName>style.rotation</p:attrName>
                                        </p:attrNameLst>
                                      </p:cBhvr>
                                      <p:tavLst>
                                        <p:tav tm="0">
                                          <p:val>
                                            <p:fltVal val="-90"/>
                                          </p:val>
                                        </p:tav>
                                        <p:tav tm="100000">
                                          <p:val>
                                            <p:fltVal val="0"/>
                                          </p:val>
                                        </p:tav>
                                      </p:tavLst>
                                    </p:anim>
                                    <p:anim calcmode="lin" valueType="num">
                                      <p:cBhvr>
                                        <p:cTn id="14" dur="800" decel="100000" fill="hold"/>
                                        <p:tgtEl>
                                          <p:spTgt spid="8"/>
                                        </p:tgtEl>
                                        <p:attrNameLst>
                                          <p:attrName>ppt_x</p:attrName>
                                        </p:attrNameLst>
                                      </p:cBhvr>
                                      <p:tavLst>
                                        <p:tav tm="0">
                                          <p:val>
                                            <p:strVal val="#ppt_x+0.4"/>
                                          </p:val>
                                        </p:tav>
                                        <p:tav tm="100000">
                                          <p:val>
                                            <p:strVal val="#ppt_x-0.05"/>
                                          </p:val>
                                        </p:tav>
                                      </p:tavLst>
                                    </p:anim>
                                    <p:anim calcmode="lin" valueType="num">
                                      <p:cBhvr>
                                        <p:cTn id="15" dur="800" decel="100000" fill="hold"/>
                                        <p:tgtEl>
                                          <p:spTgt spid="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B050"/>
                </a:solidFill>
              </a:rPr>
              <a:t>Шляхи </a:t>
            </a:r>
            <a:r>
              <a:rPr lang="ru-RU" b="1" dirty="0" err="1" smtClean="0">
                <a:solidFill>
                  <a:srgbClr val="00B050"/>
                </a:solidFill>
              </a:rPr>
              <a:t>екологічної</a:t>
            </a:r>
            <a:r>
              <a:rPr lang="ru-RU" b="1" dirty="0" smtClean="0">
                <a:solidFill>
                  <a:srgbClr val="00B050"/>
                </a:solidFill>
              </a:rPr>
              <a:t> </a:t>
            </a:r>
            <a:r>
              <a:rPr lang="ru-RU" b="1" dirty="0" err="1" smtClean="0">
                <a:solidFill>
                  <a:srgbClr val="00B050"/>
                </a:solidFill>
              </a:rPr>
              <a:t>реабілітації</a:t>
            </a:r>
            <a:r>
              <a:rPr lang="ru-RU" b="1" dirty="0" smtClean="0">
                <a:solidFill>
                  <a:srgbClr val="00B050"/>
                </a:solidFill>
              </a:rPr>
              <a:t> </a:t>
            </a:r>
            <a:r>
              <a:rPr lang="ru-RU" b="1" dirty="0" err="1" smtClean="0">
                <a:solidFill>
                  <a:srgbClr val="00B050"/>
                </a:solidFill>
              </a:rPr>
              <a:t>нашого</a:t>
            </a:r>
            <a:r>
              <a:rPr lang="ru-RU" b="1" dirty="0" smtClean="0">
                <a:solidFill>
                  <a:srgbClr val="00B050"/>
                </a:solidFill>
              </a:rPr>
              <a:t> краю</a:t>
            </a:r>
            <a:br>
              <a:rPr lang="ru-RU" b="1" dirty="0" smtClean="0">
                <a:solidFill>
                  <a:srgbClr val="00B050"/>
                </a:solidFill>
              </a:rPr>
            </a:br>
            <a:r>
              <a:rPr lang="ru-RU" b="1" dirty="0" err="1" smtClean="0">
                <a:solidFill>
                  <a:srgbClr val="00B050"/>
                </a:solidFill>
              </a:rPr>
              <a:t>Екогра</a:t>
            </a:r>
            <a:endParaRPr lang="ru-RU" b="1" dirty="0">
              <a:solidFill>
                <a:srgbClr val="00B050"/>
              </a:solidFill>
            </a:endParaRPr>
          </a:p>
        </p:txBody>
      </p:sp>
      <p:pic>
        <p:nvPicPr>
          <p:cNvPr id="4" name="Місце для вмісту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53555" y="2055604"/>
            <a:ext cx="4873625" cy="3655218"/>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2362806"/>
            <a:ext cx="4719547" cy="353966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7400" y="2468893"/>
            <a:ext cx="3291830" cy="438910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5" name="Rectangle 25"/>
          <p:cNvSpPr>
            <a:spLocks noGrp="1" noChangeArrowheads="1"/>
          </p:cNvSpPr>
          <p:nvPr>
            <p:ph type="title"/>
          </p:nvPr>
        </p:nvSpPr>
        <p:spPr>
          <a:xfrm>
            <a:off x="457200" y="381000"/>
            <a:ext cx="8229600" cy="384175"/>
          </a:xfrm>
        </p:spPr>
        <p:txBody>
          <a:bodyPr>
            <a:normAutofit fontScale="90000"/>
          </a:bodyPr>
          <a:lstStyle/>
          <a:p>
            <a:pPr eaLnBrk="1" hangingPunct="1">
              <a:defRPr/>
            </a:pPr>
            <a:r>
              <a:rPr lang="uk-UA" sz="3200" dirty="0" smtClean="0">
                <a:solidFill>
                  <a:schemeClr val="folHlink"/>
                </a:solidFill>
              </a:rPr>
              <a:t>Освіта для сталого розвитку</a:t>
            </a:r>
            <a:endParaRPr lang="ru-RU" sz="3200" dirty="0" smtClean="0">
              <a:solidFill>
                <a:schemeClr val="folHlink"/>
              </a:solidFill>
            </a:endParaRPr>
          </a:p>
        </p:txBody>
      </p:sp>
      <p:sp>
        <p:nvSpPr>
          <p:cNvPr id="25626" name="Rectangle 26"/>
          <p:cNvSpPr>
            <a:spLocks noGrp="1" noChangeArrowheads="1"/>
          </p:cNvSpPr>
          <p:nvPr>
            <p:ph idx="1"/>
          </p:nvPr>
        </p:nvSpPr>
        <p:spPr>
          <a:xfrm>
            <a:off x="611188" y="981075"/>
            <a:ext cx="8229600" cy="5546725"/>
          </a:xfrm>
        </p:spPr>
        <p:txBody>
          <a:bodyPr/>
          <a:lstStyle/>
          <a:p>
            <a:pPr eaLnBrk="1" hangingPunct="1">
              <a:defRPr/>
            </a:pPr>
            <a:endParaRPr lang="ru-RU" smtClean="0"/>
          </a:p>
        </p:txBody>
      </p:sp>
      <p:grpSp>
        <p:nvGrpSpPr>
          <p:cNvPr id="2" name="Group 47"/>
          <p:cNvGrpSpPr>
            <a:grpSpLocks noChangeAspect="1"/>
          </p:cNvGrpSpPr>
          <p:nvPr/>
        </p:nvGrpSpPr>
        <p:grpSpPr bwMode="auto">
          <a:xfrm>
            <a:off x="323850" y="88900"/>
            <a:ext cx="8572500" cy="9718675"/>
            <a:chOff x="1575" y="-1566"/>
            <a:chExt cx="10589" cy="11846"/>
          </a:xfrm>
        </p:grpSpPr>
        <p:sp>
          <p:nvSpPr>
            <p:cNvPr id="6149" name="AutoShape 48"/>
            <p:cNvSpPr>
              <a:spLocks noChangeAspect="1" noChangeArrowheads="1"/>
            </p:cNvSpPr>
            <p:nvPr/>
          </p:nvSpPr>
          <p:spPr bwMode="auto">
            <a:xfrm>
              <a:off x="1575" y="-1566"/>
              <a:ext cx="10589" cy="11846"/>
            </a:xfrm>
            <a:prstGeom prst="rect">
              <a:avLst/>
            </a:prstGeom>
            <a:noFill/>
            <a:ln w="9525">
              <a:noFill/>
              <a:miter lim="800000"/>
              <a:headEnd/>
              <a:tailEnd/>
            </a:ln>
          </p:spPr>
          <p:txBody>
            <a:bodyPr/>
            <a:lstStyle/>
            <a:p>
              <a:endParaRPr lang="ru-RU"/>
            </a:p>
          </p:txBody>
        </p:sp>
        <p:sp>
          <p:nvSpPr>
            <p:cNvPr id="6150" name="Oval 49"/>
            <p:cNvSpPr>
              <a:spLocks noChangeArrowheads="1"/>
            </p:cNvSpPr>
            <p:nvPr/>
          </p:nvSpPr>
          <p:spPr bwMode="auto">
            <a:xfrm>
              <a:off x="4540" y="2057"/>
              <a:ext cx="3670" cy="1534"/>
            </a:xfrm>
            <a:prstGeom prst="ellipse">
              <a:avLst/>
            </a:prstGeom>
            <a:solidFill>
              <a:srgbClr val="8BB2FF"/>
            </a:solidFill>
            <a:ln w="9525">
              <a:solidFill>
                <a:srgbClr val="000000"/>
              </a:solidFill>
              <a:round/>
              <a:headEnd/>
              <a:tailEnd/>
            </a:ln>
          </p:spPr>
          <p:txBody>
            <a:bodyPr/>
            <a:lstStyle/>
            <a:p>
              <a:pPr algn="ctr"/>
              <a:r>
                <a:rPr lang="uk-UA" sz="1600" b="1" dirty="0" smtClean="0">
                  <a:solidFill>
                    <a:srgbClr val="002060"/>
                  </a:solidFill>
                  <a:latin typeface="Times New Roman" pitchFamily="18" charset="0"/>
                </a:rPr>
                <a:t>Освіта для сталого розвитку</a:t>
              </a:r>
              <a:endParaRPr lang="uk-UA" sz="1600" b="1" dirty="0">
                <a:solidFill>
                  <a:srgbClr val="002060"/>
                </a:solidFill>
                <a:latin typeface="Times New Roman" pitchFamily="18" charset="0"/>
              </a:endParaRPr>
            </a:p>
            <a:p>
              <a:endParaRPr lang="ru-RU" dirty="0">
                <a:solidFill>
                  <a:schemeClr val="bg2"/>
                </a:solidFill>
              </a:endParaRPr>
            </a:p>
          </p:txBody>
        </p:sp>
        <p:sp>
          <p:nvSpPr>
            <p:cNvPr id="6151" name="Oval 50"/>
            <p:cNvSpPr>
              <a:spLocks noChangeArrowheads="1"/>
            </p:cNvSpPr>
            <p:nvPr/>
          </p:nvSpPr>
          <p:spPr bwMode="auto">
            <a:xfrm>
              <a:off x="8211" y="2753"/>
              <a:ext cx="3105" cy="1532"/>
            </a:xfrm>
            <a:prstGeom prst="ellipse">
              <a:avLst/>
            </a:prstGeom>
            <a:solidFill>
              <a:srgbClr val="FF7D7D"/>
            </a:solidFill>
            <a:ln w="9525">
              <a:solidFill>
                <a:srgbClr val="000000"/>
              </a:solidFill>
              <a:round/>
              <a:headEnd/>
              <a:tailEnd/>
            </a:ln>
          </p:spPr>
          <p:txBody>
            <a:bodyPr/>
            <a:lstStyle/>
            <a:p>
              <a:pPr algn="ctr"/>
              <a:r>
                <a:rPr lang="uk-UA" sz="1200" b="1" dirty="0" smtClean="0">
                  <a:solidFill>
                    <a:srgbClr val="002060"/>
                  </a:solidFill>
                  <a:latin typeface="Times New Roman" pitchFamily="18" charset="0"/>
                </a:rPr>
                <a:t>СОЦІАЛЬНЕ ПАРТНЕРСТВО</a:t>
              </a:r>
              <a:endParaRPr lang="ru-RU" dirty="0">
                <a:solidFill>
                  <a:srgbClr val="002060"/>
                </a:solidFill>
              </a:endParaRPr>
            </a:p>
          </p:txBody>
        </p:sp>
        <p:sp>
          <p:nvSpPr>
            <p:cNvPr id="6152" name="Oval 51"/>
            <p:cNvSpPr>
              <a:spLocks noChangeArrowheads="1"/>
            </p:cNvSpPr>
            <p:nvPr/>
          </p:nvSpPr>
          <p:spPr bwMode="auto">
            <a:xfrm>
              <a:off x="2704" y="4147"/>
              <a:ext cx="3532" cy="1674"/>
            </a:xfrm>
            <a:prstGeom prst="ellipse">
              <a:avLst/>
            </a:prstGeom>
            <a:solidFill>
              <a:srgbClr val="FFE98B"/>
            </a:solidFill>
            <a:ln w="9525">
              <a:solidFill>
                <a:srgbClr val="000000"/>
              </a:solidFill>
              <a:round/>
              <a:headEnd/>
              <a:tailEnd/>
            </a:ln>
          </p:spPr>
          <p:txBody>
            <a:bodyPr/>
            <a:lstStyle/>
            <a:p>
              <a:pPr algn="ctr"/>
              <a:r>
                <a:rPr lang="uk-UA" sz="1200" b="1" dirty="0" smtClean="0">
                  <a:solidFill>
                    <a:srgbClr val="002060"/>
                  </a:solidFill>
                  <a:latin typeface="Times New Roman" pitchFamily="18" charset="0"/>
                </a:rPr>
                <a:t>ФОРМУВАННЯ </a:t>
              </a:r>
              <a:r>
                <a:rPr lang="uk-UA" sz="1200" b="1" dirty="0">
                  <a:solidFill>
                    <a:srgbClr val="002060"/>
                  </a:solidFill>
                  <a:latin typeface="Times New Roman" pitchFamily="18" charset="0"/>
                </a:rPr>
                <a:t>ЄВРОПЕЙСЬКИХ ЦІННОСТЕЙ ТА СТАНДАРТІВ</a:t>
              </a:r>
              <a:endParaRPr lang="ru-RU" dirty="0">
                <a:solidFill>
                  <a:srgbClr val="002060"/>
                </a:solidFill>
              </a:endParaRPr>
            </a:p>
          </p:txBody>
        </p:sp>
        <p:sp>
          <p:nvSpPr>
            <p:cNvPr id="6153" name="Oval 52"/>
            <p:cNvSpPr>
              <a:spLocks noChangeArrowheads="1"/>
            </p:cNvSpPr>
            <p:nvPr/>
          </p:nvSpPr>
          <p:spPr bwMode="auto">
            <a:xfrm>
              <a:off x="1998" y="802"/>
              <a:ext cx="3107" cy="1534"/>
            </a:xfrm>
            <a:prstGeom prst="ellipse">
              <a:avLst/>
            </a:prstGeom>
            <a:solidFill>
              <a:srgbClr val="FFCC99"/>
            </a:solidFill>
            <a:ln w="9525">
              <a:solidFill>
                <a:srgbClr val="000000"/>
              </a:solidFill>
              <a:round/>
              <a:headEnd/>
              <a:tailEnd/>
            </a:ln>
          </p:spPr>
          <p:txBody>
            <a:bodyPr/>
            <a:lstStyle/>
            <a:p>
              <a:pPr algn="ctr"/>
              <a:r>
                <a:rPr lang="uk-UA" sz="1200" b="1" dirty="0" smtClean="0">
                  <a:solidFill>
                    <a:srgbClr val="002060"/>
                  </a:solidFill>
                  <a:latin typeface="Times New Roman" pitchFamily="18" charset="0"/>
                </a:rPr>
                <a:t>ФОРМУВАННЯ </a:t>
              </a:r>
              <a:r>
                <a:rPr lang="uk-UA" sz="1200" b="1" dirty="0">
                  <a:solidFill>
                    <a:srgbClr val="002060"/>
                  </a:solidFill>
                  <a:latin typeface="Times New Roman" pitchFamily="18" charset="0"/>
                </a:rPr>
                <a:t>КРЕАТИВНОЇ ОСОБИСТОСТІ</a:t>
              </a:r>
              <a:endParaRPr lang="ru-RU" dirty="0">
                <a:solidFill>
                  <a:srgbClr val="002060"/>
                </a:solidFill>
              </a:endParaRPr>
            </a:p>
          </p:txBody>
        </p:sp>
        <p:sp>
          <p:nvSpPr>
            <p:cNvPr id="6154" name="Oval 53"/>
            <p:cNvSpPr>
              <a:spLocks noChangeArrowheads="1"/>
            </p:cNvSpPr>
            <p:nvPr/>
          </p:nvSpPr>
          <p:spPr bwMode="auto">
            <a:xfrm>
              <a:off x="1575" y="2614"/>
              <a:ext cx="3107" cy="1535"/>
            </a:xfrm>
            <a:prstGeom prst="ellipse">
              <a:avLst/>
            </a:prstGeom>
            <a:solidFill>
              <a:srgbClr val="99FFCC"/>
            </a:solidFill>
            <a:ln w="9525">
              <a:solidFill>
                <a:srgbClr val="000000"/>
              </a:solidFill>
              <a:round/>
              <a:headEnd/>
              <a:tailEnd/>
            </a:ln>
          </p:spPr>
          <p:txBody>
            <a:bodyPr/>
            <a:lstStyle/>
            <a:p>
              <a:pPr algn="ctr"/>
              <a:r>
                <a:rPr lang="uk-UA" sz="1200" b="1" dirty="0" smtClean="0">
                  <a:solidFill>
                    <a:srgbClr val="002060"/>
                  </a:solidFill>
                  <a:latin typeface="Times New Roman" pitchFamily="18" charset="0"/>
                </a:rPr>
                <a:t>ФОРМУВАННЯ </a:t>
              </a:r>
              <a:r>
                <a:rPr lang="uk-UA" sz="1200" b="1" dirty="0">
                  <a:solidFill>
                    <a:srgbClr val="002060"/>
                  </a:solidFill>
                  <a:latin typeface="Times New Roman" pitchFamily="18" charset="0"/>
                </a:rPr>
                <a:t>ЗДОРОВ</a:t>
              </a:r>
              <a:r>
                <a:rPr lang="en-US" sz="1200" b="1" dirty="0">
                  <a:solidFill>
                    <a:srgbClr val="002060"/>
                  </a:solidFill>
                  <a:latin typeface="Times New Roman" pitchFamily="18" charset="0"/>
                </a:rPr>
                <a:t>’</a:t>
              </a:r>
              <a:r>
                <a:rPr lang="uk-UA" sz="1200" b="1" dirty="0">
                  <a:solidFill>
                    <a:srgbClr val="002060"/>
                  </a:solidFill>
                  <a:latin typeface="Times New Roman" pitchFamily="18" charset="0"/>
                </a:rPr>
                <a:t>ЯЗБЕРІГАЮ</a:t>
              </a:r>
            </a:p>
            <a:p>
              <a:pPr algn="ctr"/>
              <a:r>
                <a:rPr lang="uk-UA" sz="1200" b="1" dirty="0">
                  <a:solidFill>
                    <a:srgbClr val="002060"/>
                  </a:solidFill>
                  <a:latin typeface="Times New Roman" pitchFamily="18" charset="0"/>
                </a:rPr>
                <a:t>ЧОГО СЕРЕДОВИЩА</a:t>
              </a:r>
              <a:endParaRPr lang="ru-RU" dirty="0">
                <a:solidFill>
                  <a:srgbClr val="002060"/>
                </a:solidFill>
              </a:endParaRPr>
            </a:p>
          </p:txBody>
        </p:sp>
        <p:sp>
          <p:nvSpPr>
            <p:cNvPr id="6155" name="Oval 54"/>
            <p:cNvSpPr>
              <a:spLocks noChangeArrowheads="1"/>
            </p:cNvSpPr>
            <p:nvPr/>
          </p:nvSpPr>
          <p:spPr bwMode="auto">
            <a:xfrm>
              <a:off x="6375" y="4147"/>
              <a:ext cx="3247" cy="1810"/>
            </a:xfrm>
            <a:prstGeom prst="ellipse">
              <a:avLst/>
            </a:prstGeom>
            <a:solidFill>
              <a:srgbClr val="D5D5E3"/>
            </a:solidFill>
            <a:ln w="9525">
              <a:solidFill>
                <a:srgbClr val="000000"/>
              </a:solidFill>
              <a:round/>
              <a:headEnd/>
              <a:tailEnd/>
            </a:ln>
          </p:spPr>
          <p:txBody>
            <a:bodyPr/>
            <a:lstStyle/>
            <a:p>
              <a:pPr algn="ctr"/>
              <a:r>
                <a:rPr lang="uk-UA" sz="1200" b="1" dirty="0" smtClean="0">
                  <a:solidFill>
                    <a:srgbClr val="002060"/>
                  </a:solidFill>
                  <a:latin typeface="Times New Roman" pitchFamily="18" charset="0"/>
                </a:rPr>
                <a:t>ФОРМУВАННЯ </a:t>
              </a:r>
              <a:r>
                <a:rPr lang="uk-UA" sz="1200" b="1" dirty="0">
                  <a:solidFill>
                    <a:srgbClr val="002060"/>
                  </a:solidFill>
                  <a:latin typeface="Times New Roman" pitchFamily="18" charset="0"/>
                </a:rPr>
                <a:t/>
              </a:r>
              <a:br>
                <a:rPr lang="uk-UA" sz="1200" b="1" dirty="0">
                  <a:solidFill>
                    <a:srgbClr val="002060"/>
                  </a:solidFill>
                  <a:latin typeface="Times New Roman" pitchFamily="18" charset="0"/>
                </a:rPr>
              </a:br>
              <a:r>
                <a:rPr lang="uk-UA" sz="1200" b="1" dirty="0">
                  <a:solidFill>
                    <a:srgbClr val="002060"/>
                  </a:solidFill>
                  <a:latin typeface="Times New Roman" pitchFamily="18" charset="0"/>
                </a:rPr>
                <a:t>СОЦІАЛЬНО-ВІДПОВІДАЛЬНОЇ ПОВЕДІНКИ</a:t>
              </a:r>
              <a:endParaRPr lang="ru-RU" dirty="0">
                <a:solidFill>
                  <a:srgbClr val="002060"/>
                </a:solidFill>
              </a:endParaRPr>
            </a:p>
          </p:txBody>
        </p:sp>
        <p:sp>
          <p:nvSpPr>
            <p:cNvPr id="6156" name="Oval 55"/>
            <p:cNvSpPr>
              <a:spLocks noChangeArrowheads="1"/>
            </p:cNvSpPr>
            <p:nvPr/>
          </p:nvSpPr>
          <p:spPr bwMode="auto">
            <a:xfrm>
              <a:off x="7364" y="803"/>
              <a:ext cx="3106" cy="1667"/>
            </a:xfrm>
            <a:prstGeom prst="ellipse">
              <a:avLst/>
            </a:prstGeom>
            <a:solidFill>
              <a:srgbClr val="99FF99"/>
            </a:solidFill>
            <a:ln w="9525">
              <a:solidFill>
                <a:srgbClr val="000000"/>
              </a:solidFill>
              <a:round/>
              <a:headEnd/>
              <a:tailEnd/>
            </a:ln>
          </p:spPr>
          <p:txBody>
            <a:bodyPr/>
            <a:lstStyle/>
            <a:p>
              <a:pPr algn="ctr"/>
              <a:r>
                <a:rPr lang="uk-UA" sz="1200" b="1" dirty="0" smtClean="0">
                  <a:solidFill>
                    <a:srgbClr val="002060"/>
                  </a:solidFill>
                  <a:latin typeface="Times New Roman" pitchFamily="18" charset="0"/>
                </a:rPr>
                <a:t>ФОРМУВАННЯ </a:t>
              </a:r>
              <a:r>
                <a:rPr lang="uk-UA" sz="1200" b="1" dirty="0">
                  <a:solidFill>
                    <a:srgbClr val="002060"/>
                  </a:solidFill>
                  <a:latin typeface="Times New Roman" pitchFamily="18" charset="0"/>
                </a:rPr>
                <a:t>ЕКОЛОГО-ЗБАЛАНСОВАНОЇ ПОВЕДІНКИ</a:t>
              </a:r>
              <a:endParaRPr lang="ru-RU" dirty="0">
                <a:solidFill>
                  <a:srgbClr val="002060"/>
                </a:solidFill>
              </a:endParaRPr>
            </a:p>
          </p:txBody>
        </p:sp>
        <p:sp>
          <p:nvSpPr>
            <p:cNvPr id="6157" name="Oval 56"/>
            <p:cNvSpPr>
              <a:spLocks noChangeArrowheads="1"/>
            </p:cNvSpPr>
            <p:nvPr/>
          </p:nvSpPr>
          <p:spPr bwMode="auto">
            <a:xfrm>
              <a:off x="3834" y="7770"/>
              <a:ext cx="3812" cy="1671"/>
            </a:xfrm>
            <a:prstGeom prst="ellipse">
              <a:avLst/>
            </a:prstGeom>
            <a:solidFill>
              <a:srgbClr val="B7E7FF"/>
            </a:solidFill>
            <a:ln w="9525">
              <a:solidFill>
                <a:srgbClr val="000000"/>
              </a:solidFill>
              <a:round/>
              <a:headEnd/>
              <a:tailEnd/>
            </a:ln>
          </p:spPr>
          <p:txBody>
            <a:bodyPr/>
            <a:lstStyle/>
            <a:p>
              <a:pPr algn="ctr"/>
              <a:endParaRPr lang="ru-RU"/>
            </a:p>
          </p:txBody>
        </p:sp>
        <p:sp>
          <p:nvSpPr>
            <p:cNvPr id="6158" name="Oval 57"/>
            <p:cNvSpPr>
              <a:spLocks noChangeArrowheads="1"/>
            </p:cNvSpPr>
            <p:nvPr/>
          </p:nvSpPr>
          <p:spPr bwMode="auto">
            <a:xfrm>
              <a:off x="4681" y="-173"/>
              <a:ext cx="3104" cy="1673"/>
            </a:xfrm>
            <a:prstGeom prst="ellipse">
              <a:avLst/>
            </a:prstGeom>
            <a:solidFill>
              <a:srgbClr val="E0FF89"/>
            </a:solidFill>
            <a:ln w="9525">
              <a:solidFill>
                <a:srgbClr val="000000"/>
              </a:solidFill>
              <a:round/>
              <a:headEnd/>
              <a:tailEnd/>
            </a:ln>
          </p:spPr>
          <p:txBody>
            <a:bodyPr/>
            <a:lstStyle/>
            <a:p>
              <a:pPr algn="ctr"/>
              <a:r>
                <a:rPr lang="uk-UA" sz="1200" b="1" dirty="0">
                  <a:solidFill>
                    <a:srgbClr val="002060"/>
                  </a:solidFill>
                  <a:latin typeface="Times New Roman" pitchFamily="18" charset="0"/>
                </a:rPr>
                <a:t>ВИПЕРЕДЖАЮЧА ОСВІТА ДЛЯ СТАЛОГО РОЗВИТКУ – ШКОЛА МАЙБУТНЬОГО</a:t>
              </a:r>
            </a:p>
            <a:p>
              <a:endParaRPr lang="ru-RU" dirty="0"/>
            </a:p>
          </p:txBody>
        </p:sp>
        <p:sp>
          <p:nvSpPr>
            <p:cNvPr id="6159" name="Freeform 58"/>
            <p:cNvSpPr>
              <a:spLocks/>
            </p:cNvSpPr>
            <p:nvPr/>
          </p:nvSpPr>
          <p:spPr bwMode="auto">
            <a:xfrm>
              <a:off x="7222" y="1917"/>
              <a:ext cx="212" cy="279"/>
            </a:xfrm>
            <a:custGeom>
              <a:avLst/>
              <a:gdLst>
                <a:gd name="T0" fmla="*/ 0 w 450"/>
                <a:gd name="T1" fmla="*/ 192 h 406"/>
                <a:gd name="T2" fmla="*/ 100 w 450"/>
                <a:gd name="T3" fmla="*/ 0 h 406"/>
                <a:gd name="T4" fmla="*/ 0 60000 65536"/>
                <a:gd name="T5" fmla="*/ 0 60000 65536"/>
                <a:gd name="T6" fmla="*/ 0 w 450"/>
                <a:gd name="T7" fmla="*/ 0 h 406"/>
                <a:gd name="T8" fmla="*/ 450 w 450"/>
                <a:gd name="T9" fmla="*/ 406 h 406"/>
              </a:gdLst>
              <a:ahLst/>
              <a:cxnLst>
                <a:cxn ang="T4">
                  <a:pos x="T0" y="T1"/>
                </a:cxn>
                <a:cxn ang="T5">
                  <a:pos x="T2" y="T3"/>
                </a:cxn>
              </a:cxnLst>
              <a:rect l="T6" t="T7" r="T8" b="T9"/>
              <a:pathLst>
                <a:path w="450" h="406">
                  <a:moveTo>
                    <a:pt x="0" y="406"/>
                  </a:moveTo>
                  <a:lnTo>
                    <a:pt x="450" y="0"/>
                  </a:lnTo>
                </a:path>
              </a:pathLst>
            </a:custGeom>
            <a:noFill/>
            <a:ln w="9525">
              <a:solidFill>
                <a:srgbClr val="000000"/>
              </a:solidFill>
              <a:round/>
              <a:headEnd/>
              <a:tailEnd type="triangle" w="med" len="med"/>
            </a:ln>
          </p:spPr>
          <p:txBody>
            <a:bodyPr/>
            <a:lstStyle/>
            <a:p>
              <a:endParaRPr lang="ru-RU"/>
            </a:p>
          </p:txBody>
        </p:sp>
        <p:sp>
          <p:nvSpPr>
            <p:cNvPr id="6160" name="Freeform 59"/>
            <p:cNvSpPr>
              <a:spLocks/>
            </p:cNvSpPr>
            <p:nvPr/>
          </p:nvSpPr>
          <p:spPr bwMode="auto">
            <a:xfrm flipH="1">
              <a:off x="4963" y="1917"/>
              <a:ext cx="283" cy="279"/>
            </a:xfrm>
            <a:custGeom>
              <a:avLst/>
              <a:gdLst>
                <a:gd name="T0" fmla="*/ 0 w 450"/>
                <a:gd name="T1" fmla="*/ 192 h 406"/>
                <a:gd name="T2" fmla="*/ 178 w 450"/>
                <a:gd name="T3" fmla="*/ 0 h 406"/>
                <a:gd name="T4" fmla="*/ 0 60000 65536"/>
                <a:gd name="T5" fmla="*/ 0 60000 65536"/>
                <a:gd name="T6" fmla="*/ 0 w 450"/>
                <a:gd name="T7" fmla="*/ 0 h 406"/>
                <a:gd name="T8" fmla="*/ 450 w 450"/>
                <a:gd name="T9" fmla="*/ 406 h 406"/>
              </a:gdLst>
              <a:ahLst/>
              <a:cxnLst>
                <a:cxn ang="T4">
                  <a:pos x="T0" y="T1"/>
                </a:cxn>
                <a:cxn ang="T5">
                  <a:pos x="T2" y="T3"/>
                </a:cxn>
              </a:cxnLst>
              <a:rect l="T6" t="T7" r="T8" b="T9"/>
              <a:pathLst>
                <a:path w="450" h="406">
                  <a:moveTo>
                    <a:pt x="0" y="406"/>
                  </a:moveTo>
                  <a:lnTo>
                    <a:pt x="450" y="0"/>
                  </a:lnTo>
                </a:path>
              </a:pathLst>
            </a:custGeom>
            <a:noFill/>
            <a:ln w="9525">
              <a:solidFill>
                <a:srgbClr val="000000"/>
              </a:solidFill>
              <a:round/>
              <a:headEnd/>
              <a:tailEnd type="triangle" w="med" len="med"/>
            </a:ln>
          </p:spPr>
          <p:txBody>
            <a:bodyPr/>
            <a:lstStyle/>
            <a:p>
              <a:endParaRPr lang="ru-RU"/>
            </a:p>
          </p:txBody>
        </p:sp>
        <p:sp>
          <p:nvSpPr>
            <p:cNvPr id="6161" name="Freeform 60"/>
            <p:cNvSpPr>
              <a:spLocks/>
            </p:cNvSpPr>
            <p:nvPr/>
          </p:nvSpPr>
          <p:spPr bwMode="auto">
            <a:xfrm flipV="1">
              <a:off x="7222" y="3450"/>
              <a:ext cx="189" cy="831"/>
            </a:xfrm>
            <a:custGeom>
              <a:avLst/>
              <a:gdLst>
                <a:gd name="T0" fmla="*/ 0 w 450"/>
                <a:gd name="T1" fmla="*/ 1701 h 406"/>
                <a:gd name="T2" fmla="*/ 79 w 450"/>
                <a:gd name="T3" fmla="*/ 0 h 406"/>
                <a:gd name="T4" fmla="*/ 0 60000 65536"/>
                <a:gd name="T5" fmla="*/ 0 60000 65536"/>
                <a:gd name="T6" fmla="*/ 0 w 450"/>
                <a:gd name="T7" fmla="*/ 0 h 406"/>
                <a:gd name="T8" fmla="*/ 450 w 450"/>
                <a:gd name="T9" fmla="*/ 406 h 406"/>
              </a:gdLst>
              <a:ahLst/>
              <a:cxnLst>
                <a:cxn ang="T4">
                  <a:pos x="T0" y="T1"/>
                </a:cxn>
                <a:cxn ang="T5">
                  <a:pos x="T2" y="T3"/>
                </a:cxn>
              </a:cxnLst>
              <a:rect l="T6" t="T7" r="T8" b="T9"/>
              <a:pathLst>
                <a:path w="450" h="406">
                  <a:moveTo>
                    <a:pt x="0" y="406"/>
                  </a:moveTo>
                  <a:lnTo>
                    <a:pt x="450" y="0"/>
                  </a:lnTo>
                </a:path>
              </a:pathLst>
            </a:custGeom>
            <a:noFill/>
            <a:ln w="9525">
              <a:solidFill>
                <a:srgbClr val="000000"/>
              </a:solidFill>
              <a:round/>
              <a:headEnd/>
              <a:tailEnd type="triangle" w="med" len="med"/>
            </a:ln>
          </p:spPr>
          <p:txBody>
            <a:bodyPr/>
            <a:lstStyle/>
            <a:p>
              <a:endParaRPr lang="ru-RU"/>
            </a:p>
          </p:txBody>
        </p:sp>
        <p:sp>
          <p:nvSpPr>
            <p:cNvPr id="6162" name="Freeform 61"/>
            <p:cNvSpPr>
              <a:spLocks/>
            </p:cNvSpPr>
            <p:nvPr/>
          </p:nvSpPr>
          <p:spPr bwMode="auto">
            <a:xfrm flipH="1" flipV="1">
              <a:off x="5246" y="3450"/>
              <a:ext cx="423" cy="691"/>
            </a:xfrm>
            <a:custGeom>
              <a:avLst/>
              <a:gdLst>
                <a:gd name="T0" fmla="*/ 0 w 450"/>
                <a:gd name="T1" fmla="*/ 1176 h 406"/>
                <a:gd name="T2" fmla="*/ 398 w 450"/>
                <a:gd name="T3" fmla="*/ 0 h 406"/>
                <a:gd name="T4" fmla="*/ 0 60000 65536"/>
                <a:gd name="T5" fmla="*/ 0 60000 65536"/>
                <a:gd name="T6" fmla="*/ 0 w 450"/>
                <a:gd name="T7" fmla="*/ 0 h 406"/>
                <a:gd name="T8" fmla="*/ 450 w 450"/>
                <a:gd name="T9" fmla="*/ 406 h 406"/>
              </a:gdLst>
              <a:ahLst/>
              <a:cxnLst>
                <a:cxn ang="T4">
                  <a:pos x="T0" y="T1"/>
                </a:cxn>
                <a:cxn ang="T5">
                  <a:pos x="T2" y="T3"/>
                </a:cxn>
              </a:cxnLst>
              <a:rect l="T6" t="T7" r="T8" b="T9"/>
              <a:pathLst>
                <a:path w="450" h="406">
                  <a:moveTo>
                    <a:pt x="0" y="406"/>
                  </a:moveTo>
                  <a:lnTo>
                    <a:pt x="450" y="0"/>
                  </a:lnTo>
                </a:path>
              </a:pathLst>
            </a:custGeom>
            <a:noFill/>
            <a:ln w="9525">
              <a:solidFill>
                <a:srgbClr val="000000"/>
              </a:solidFill>
              <a:round/>
              <a:headEnd/>
              <a:tailEnd type="triangle" w="med" len="med"/>
            </a:ln>
          </p:spPr>
          <p:txBody>
            <a:bodyPr/>
            <a:lstStyle/>
            <a:p>
              <a:endParaRPr lang="ru-RU"/>
            </a:p>
          </p:txBody>
        </p:sp>
        <p:sp>
          <p:nvSpPr>
            <p:cNvPr id="6163" name="Freeform 62"/>
            <p:cNvSpPr>
              <a:spLocks/>
            </p:cNvSpPr>
            <p:nvPr/>
          </p:nvSpPr>
          <p:spPr bwMode="auto">
            <a:xfrm flipV="1">
              <a:off x="8070" y="2893"/>
              <a:ext cx="564" cy="139"/>
            </a:xfrm>
            <a:custGeom>
              <a:avLst/>
              <a:gdLst>
                <a:gd name="T0" fmla="*/ 0 w 450"/>
                <a:gd name="T1" fmla="*/ 48 h 406"/>
                <a:gd name="T2" fmla="*/ 707 w 450"/>
                <a:gd name="T3" fmla="*/ 0 h 406"/>
                <a:gd name="T4" fmla="*/ 0 60000 65536"/>
                <a:gd name="T5" fmla="*/ 0 60000 65536"/>
                <a:gd name="T6" fmla="*/ 0 w 450"/>
                <a:gd name="T7" fmla="*/ 0 h 406"/>
                <a:gd name="T8" fmla="*/ 450 w 450"/>
                <a:gd name="T9" fmla="*/ 406 h 406"/>
              </a:gdLst>
              <a:ahLst/>
              <a:cxnLst>
                <a:cxn ang="T4">
                  <a:pos x="T0" y="T1"/>
                </a:cxn>
                <a:cxn ang="T5">
                  <a:pos x="T2" y="T3"/>
                </a:cxn>
              </a:cxnLst>
              <a:rect l="T6" t="T7" r="T8" b="T9"/>
              <a:pathLst>
                <a:path w="450" h="406">
                  <a:moveTo>
                    <a:pt x="0" y="406"/>
                  </a:moveTo>
                  <a:lnTo>
                    <a:pt x="450" y="0"/>
                  </a:lnTo>
                </a:path>
              </a:pathLst>
            </a:custGeom>
            <a:noFill/>
            <a:ln w="9525">
              <a:solidFill>
                <a:srgbClr val="000000"/>
              </a:solidFill>
              <a:round/>
              <a:headEnd/>
              <a:tailEnd type="triangle" w="med" len="med"/>
            </a:ln>
          </p:spPr>
          <p:txBody>
            <a:bodyPr/>
            <a:lstStyle/>
            <a:p>
              <a:endParaRPr lang="ru-RU"/>
            </a:p>
          </p:txBody>
        </p:sp>
        <p:sp>
          <p:nvSpPr>
            <p:cNvPr id="6164" name="Freeform 63"/>
            <p:cNvSpPr>
              <a:spLocks/>
            </p:cNvSpPr>
            <p:nvPr/>
          </p:nvSpPr>
          <p:spPr bwMode="auto">
            <a:xfrm flipH="1" flipV="1">
              <a:off x="4116" y="2614"/>
              <a:ext cx="565" cy="139"/>
            </a:xfrm>
            <a:custGeom>
              <a:avLst/>
              <a:gdLst>
                <a:gd name="T0" fmla="*/ 0 w 450"/>
                <a:gd name="T1" fmla="*/ 48 h 406"/>
                <a:gd name="T2" fmla="*/ 709 w 450"/>
                <a:gd name="T3" fmla="*/ 0 h 406"/>
                <a:gd name="T4" fmla="*/ 0 60000 65536"/>
                <a:gd name="T5" fmla="*/ 0 60000 65536"/>
                <a:gd name="T6" fmla="*/ 0 w 450"/>
                <a:gd name="T7" fmla="*/ 0 h 406"/>
                <a:gd name="T8" fmla="*/ 450 w 450"/>
                <a:gd name="T9" fmla="*/ 406 h 406"/>
              </a:gdLst>
              <a:ahLst/>
              <a:cxnLst>
                <a:cxn ang="T4">
                  <a:pos x="T0" y="T1"/>
                </a:cxn>
                <a:cxn ang="T5">
                  <a:pos x="T2" y="T3"/>
                </a:cxn>
              </a:cxnLst>
              <a:rect l="T6" t="T7" r="T8" b="T9"/>
              <a:pathLst>
                <a:path w="450" h="406">
                  <a:moveTo>
                    <a:pt x="0" y="406"/>
                  </a:moveTo>
                  <a:lnTo>
                    <a:pt x="450" y="0"/>
                  </a:lnTo>
                </a:path>
              </a:pathLst>
            </a:custGeom>
            <a:noFill/>
            <a:ln w="9525">
              <a:solidFill>
                <a:srgbClr val="000000"/>
              </a:solidFill>
              <a:round/>
              <a:headEnd/>
              <a:tailEnd type="triangle" w="med" len="med"/>
            </a:ln>
          </p:spPr>
          <p:txBody>
            <a:bodyPr/>
            <a:lstStyle/>
            <a:p>
              <a:endParaRPr lang="ru-RU"/>
            </a:p>
          </p:txBody>
        </p:sp>
        <p:sp>
          <p:nvSpPr>
            <p:cNvPr id="6165" name="Freeform 64"/>
            <p:cNvSpPr>
              <a:spLocks/>
            </p:cNvSpPr>
            <p:nvPr/>
          </p:nvSpPr>
          <p:spPr bwMode="auto">
            <a:xfrm>
              <a:off x="6234" y="1499"/>
              <a:ext cx="141" cy="558"/>
            </a:xfrm>
            <a:custGeom>
              <a:avLst/>
              <a:gdLst>
                <a:gd name="T0" fmla="*/ 0 w 450"/>
                <a:gd name="T1" fmla="*/ 767 h 406"/>
                <a:gd name="T2" fmla="*/ 44 w 450"/>
                <a:gd name="T3" fmla="*/ 0 h 406"/>
                <a:gd name="T4" fmla="*/ 0 60000 65536"/>
                <a:gd name="T5" fmla="*/ 0 60000 65536"/>
                <a:gd name="T6" fmla="*/ 0 w 450"/>
                <a:gd name="T7" fmla="*/ 0 h 406"/>
                <a:gd name="T8" fmla="*/ 450 w 450"/>
                <a:gd name="T9" fmla="*/ 406 h 406"/>
              </a:gdLst>
              <a:ahLst/>
              <a:cxnLst>
                <a:cxn ang="T4">
                  <a:pos x="T0" y="T1"/>
                </a:cxn>
                <a:cxn ang="T5">
                  <a:pos x="T2" y="T3"/>
                </a:cxn>
              </a:cxnLst>
              <a:rect l="T6" t="T7" r="T8" b="T9"/>
              <a:pathLst>
                <a:path w="450" h="406">
                  <a:moveTo>
                    <a:pt x="0" y="406"/>
                  </a:moveTo>
                  <a:lnTo>
                    <a:pt x="450" y="0"/>
                  </a:lnTo>
                </a:path>
              </a:pathLst>
            </a:custGeom>
            <a:noFill/>
            <a:ln w="9525">
              <a:solidFill>
                <a:srgbClr val="000000"/>
              </a:solidFill>
              <a:round/>
              <a:headEnd/>
              <a:tailEnd type="triangle" w="med" len="med"/>
            </a:ln>
          </p:spPr>
          <p:txBody>
            <a:bodyPr/>
            <a:lstStyle/>
            <a:p>
              <a:endParaRPr lang="ru-RU"/>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214313"/>
            <a:ext cx="8229600" cy="1143000"/>
          </a:xfrm>
        </p:spPr>
        <p:txBody>
          <a:bodyPr/>
          <a:lstStyle/>
          <a:p>
            <a:pPr eaLnBrk="1" hangingPunct="1">
              <a:defRPr/>
            </a:pPr>
            <a:r>
              <a:rPr lang="ru-RU" sz="6000" b="1" dirty="0" err="1" smtClean="0">
                <a:solidFill>
                  <a:srgbClr val="0070C0"/>
                </a:solidFill>
                <a:effectLst>
                  <a:outerShdw blurRad="38100" dist="38100" dir="2700000" algn="tl">
                    <a:srgbClr val="000000">
                      <a:alpha val="43137"/>
                    </a:srgbClr>
                  </a:outerShdw>
                </a:effectLst>
                <a:latin typeface="Monotype Corsiva" pitchFamily="66" charset="0"/>
              </a:rPr>
              <a:t>Зміст</a:t>
            </a:r>
            <a:r>
              <a:rPr lang="ru-RU" sz="6000" b="1" dirty="0" smtClean="0">
                <a:solidFill>
                  <a:srgbClr val="0070C0"/>
                </a:solidFill>
                <a:effectLst>
                  <a:outerShdw blurRad="38100" dist="38100" dir="2700000" algn="tl">
                    <a:srgbClr val="000000">
                      <a:alpha val="43137"/>
                    </a:srgbClr>
                  </a:outerShdw>
                </a:effectLst>
                <a:latin typeface="Monotype Corsiva" pitchFamily="66" charset="0"/>
              </a:rPr>
              <a:t> </a:t>
            </a:r>
            <a:r>
              <a:rPr lang="ru-RU" sz="6000" b="1" dirty="0" err="1" smtClean="0">
                <a:solidFill>
                  <a:srgbClr val="0070C0"/>
                </a:solidFill>
                <a:effectLst>
                  <a:outerShdw blurRad="38100" dist="38100" dir="2700000" algn="tl">
                    <a:srgbClr val="000000">
                      <a:alpha val="43137"/>
                    </a:srgbClr>
                  </a:outerShdw>
                </a:effectLst>
                <a:latin typeface="Monotype Corsiva" pitchFamily="66" charset="0"/>
              </a:rPr>
              <a:t>виховання</a:t>
            </a:r>
            <a:r>
              <a:rPr lang="ru-RU" sz="6000" b="1" dirty="0" smtClean="0">
                <a:solidFill>
                  <a:srgbClr val="0070C0"/>
                </a:solidFill>
                <a:effectLst>
                  <a:outerShdw blurRad="38100" dist="38100" dir="2700000" algn="tl">
                    <a:srgbClr val="000000">
                      <a:alpha val="43137"/>
                    </a:srgbClr>
                  </a:outerShdw>
                </a:effectLst>
                <a:latin typeface="Monotype Corsiva" pitchFamily="66" charset="0"/>
              </a:rPr>
              <a:t>:</a:t>
            </a:r>
            <a:endParaRPr lang="ru-RU" sz="6000" dirty="0"/>
          </a:p>
        </p:txBody>
      </p:sp>
      <p:grpSp>
        <p:nvGrpSpPr>
          <p:cNvPr id="3" name="Group 2"/>
          <p:cNvGrpSpPr>
            <a:grpSpLocks noGrp="1"/>
          </p:cNvGrpSpPr>
          <p:nvPr/>
        </p:nvGrpSpPr>
        <p:grpSpPr bwMode="auto">
          <a:xfrm>
            <a:off x="1285875" y="1500188"/>
            <a:ext cx="6572250" cy="5143500"/>
            <a:chOff x="1538" y="3561"/>
            <a:chExt cx="9827" cy="10072"/>
          </a:xfrm>
        </p:grpSpPr>
        <p:sp>
          <p:nvSpPr>
            <p:cNvPr id="8196" name="Oval 3"/>
            <p:cNvSpPr>
              <a:spLocks noChangeArrowheads="1"/>
            </p:cNvSpPr>
            <p:nvPr/>
          </p:nvSpPr>
          <p:spPr bwMode="auto">
            <a:xfrm>
              <a:off x="4982" y="7032"/>
              <a:ext cx="2749" cy="2824"/>
            </a:xfrm>
            <a:prstGeom prst="ellipse">
              <a:avLst/>
            </a:prstGeom>
            <a:solidFill>
              <a:srgbClr val="11C3FB"/>
            </a:solidFill>
            <a:ln w="9525">
              <a:round/>
              <a:headEnd/>
              <a:tailEnd/>
            </a:ln>
            <a:scene3d>
              <a:camera prst="legacyObliqueTopLeft"/>
              <a:lightRig rig="legacyFlat3" dir="t"/>
            </a:scene3d>
            <a:sp3d extrusionH="430200" prstMaterial="legacyMatte">
              <a:bevelT w="13500" h="13500" prst="angle"/>
              <a:bevelB w="13500" h="13500" prst="angle"/>
              <a:extrusionClr>
                <a:srgbClr val="11C3FB"/>
              </a:extrusionClr>
            </a:sp3d>
          </p:spPr>
          <p:txBody>
            <a:bodyPr>
              <a:flatTx/>
            </a:bodyPr>
            <a:lstStyle/>
            <a:p>
              <a:pPr algn="ctr">
                <a:spcAft>
                  <a:spcPts val="1000"/>
                </a:spcAft>
              </a:pPr>
              <a:r>
                <a:rPr lang="ru-RU" b="1">
                  <a:solidFill>
                    <a:srgbClr val="3333FF"/>
                  </a:solidFill>
                  <a:latin typeface="Monotype Corsiva" pitchFamily="66" charset="0"/>
                </a:rPr>
                <a:t>Ціннісне ставлення особистості до…</a:t>
              </a:r>
              <a:endParaRPr lang="ru-RU"/>
            </a:p>
          </p:txBody>
        </p:sp>
        <p:sp>
          <p:nvSpPr>
            <p:cNvPr id="26628" name="Oval 4"/>
            <p:cNvSpPr>
              <a:spLocks noChangeArrowheads="1"/>
            </p:cNvSpPr>
            <p:nvPr/>
          </p:nvSpPr>
          <p:spPr bwMode="auto">
            <a:xfrm>
              <a:off x="6525" y="3561"/>
              <a:ext cx="2749" cy="2823"/>
            </a:xfrm>
            <a:prstGeom prst="ellipse">
              <a:avLst/>
            </a:prstGeom>
            <a:solidFill>
              <a:srgbClr val="66CCFF"/>
            </a:solidFill>
            <a:ln w="9525">
              <a:solidFill>
                <a:srgbClr val="000000"/>
              </a:solidFill>
              <a:round/>
              <a:headEnd/>
              <a:tailEnd/>
            </a:ln>
            <a:effectLst>
              <a:outerShdw dist="107763" dir="13500000" sx="125000" sy="125000" algn="br" rotWithShape="0">
                <a:srgbClr val="66CCFF">
                  <a:alpha val="50000"/>
                </a:srgbClr>
              </a:outerShdw>
            </a:effectLst>
          </p:spPr>
          <p:txBody>
            <a:bodyPr/>
            <a:lstStyle/>
            <a:p>
              <a:pPr algn="ctr">
                <a:spcAft>
                  <a:spcPts val="1000"/>
                </a:spcAft>
                <a:defRPr/>
              </a:pPr>
              <a:r>
                <a:rPr lang="ru-RU" sz="1100" dirty="0" err="1">
                  <a:latin typeface="Calibri" pitchFamily="34" charset="0"/>
                  <a:cs typeface="Arial" pitchFamily="34" charset="0"/>
                </a:rPr>
                <a:t>історичних</a:t>
              </a:r>
              <a:r>
                <a:rPr lang="ru-RU" sz="1100" dirty="0">
                  <a:latin typeface="Calibri" pitchFamily="34" charset="0"/>
                  <a:cs typeface="Arial" pitchFamily="34" charset="0"/>
                </a:rPr>
                <a:t>, </a:t>
              </a:r>
              <a:r>
                <a:rPr lang="ru-RU" sz="1100" dirty="0" err="1">
                  <a:latin typeface="Calibri" pitchFamily="34" charset="0"/>
                  <a:cs typeface="Arial" pitchFamily="34" charset="0"/>
                </a:rPr>
                <a:t>культурних</a:t>
              </a:r>
              <a:r>
                <a:rPr lang="ru-RU" sz="1100" dirty="0">
                  <a:latin typeface="Calibri" pitchFamily="34" charset="0"/>
                  <a:cs typeface="Arial" pitchFamily="34" charset="0"/>
                </a:rPr>
                <a:t> </a:t>
              </a:r>
              <a:r>
                <a:rPr lang="ru-RU" sz="1100" dirty="0" err="1">
                  <a:latin typeface="Calibri" pitchFamily="34" charset="0"/>
                  <a:cs typeface="Arial" pitchFamily="34" charset="0"/>
                </a:rPr>
                <a:t>і</a:t>
              </a:r>
              <a:r>
                <a:rPr lang="ru-RU" sz="1100" dirty="0">
                  <a:latin typeface="Calibri" pitchFamily="34" charset="0"/>
                  <a:cs typeface="Arial" pitchFamily="34" charset="0"/>
                </a:rPr>
                <a:t> </a:t>
              </a:r>
              <a:r>
                <a:rPr lang="ru-RU" sz="1100" dirty="0" err="1">
                  <a:latin typeface="Calibri" pitchFamily="34" charset="0"/>
                  <a:cs typeface="Arial" pitchFamily="34" charset="0"/>
                </a:rPr>
                <a:t>духовних</a:t>
              </a:r>
              <a:r>
                <a:rPr lang="ru-RU" sz="1100" dirty="0">
                  <a:latin typeface="Calibri" pitchFamily="34" charset="0"/>
                  <a:cs typeface="Arial" pitchFamily="34" charset="0"/>
                </a:rPr>
                <a:t> </a:t>
              </a:r>
              <a:r>
                <a:rPr lang="ru-RU" sz="1100" dirty="0" err="1">
                  <a:latin typeface="Calibri" pitchFamily="34" charset="0"/>
                  <a:cs typeface="Arial" pitchFamily="34" charset="0"/>
                </a:rPr>
                <a:t>надбань</a:t>
              </a:r>
              <a:r>
                <a:rPr lang="ru-RU" sz="1100" dirty="0">
                  <a:latin typeface="Calibri" pitchFamily="34" charset="0"/>
                  <a:cs typeface="Arial" pitchFamily="34" charset="0"/>
                </a:rPr>
                <a:t> </a:t>
              </a:r>
              <a:r>
                <a:rPr lang="ru-RU" sz="1100" dirty="0" err="1">
                  <a:latin typeface="Calibri" pitchFamily="34" charset="0"/>
                  <a:cs typeface="Arial" pitchFamily="34" charset="0"/>
                </a:rPr>
                <a:t>рідного</a:t>
              </a:r>
              <a:r>
                <a:rPr lang="ru-RU" sz="1100" dirty="0">
                  <a:latin typeface="Calibri" pitchFamily="34" charset="0"/>
                  <a:cs typeface="Arial" pitchFamily="34" charset="0"/>
                </a:rPr>
                <a:t> краю</a:t>
              </a:r>
              <a:endParaRPr lang="ru-RU" sz="1100" dirty="0">
                <a:latin typeface="Times New Roman" pitchFamily="18" charset="0"/>
                <a:cs typeface="Arial" pitchFamily="34" charset="0"/>
              </a:endParaRPr>
            </a:p>
            <a:p>
              <a:pPr>
                <a:defRPr/>
              </a:pPr>
              <a:endParaRPr lang="ru-RU" dirty="0">
                <a:latin typeface="Arial" pitchFamily="34" charset="0"/>
                <a:cs typeface="Arial" pitchFamily="34" charset="0"/>
              </a:endParaRPr>
            </a:p>
          </p:txBody>
        </p:sp>
        <p:sp>
          <p:nvSpPr>
            <p:cNvPr id="26629" name="Oval 5"/>
            <p:cNvSpPr>
              <a:spLocks noChangeArrowheads="1"/>
            </p:cNvSpPr>
            <p:nvPr/>
          </p:nvSpPr>
          <p:spPr bwMode="auto">
            <a:xfrm>
              <a:off x="8616" y="6091"/>
              <a:ext cx="2749" cy="2823"/>
            </a:xfrm>
            <a:prstGeom prst="ellipse">
              <a:avLst/>
            </a:prstGeom>
            <a:solidFill>
              <a:srgbClr val="66CCFF"/>
            </a:solidFill>
            <a:ln w="9525">
              <a:solidFill>
                <a:srgbClr val="000000"/>
              </a:solidFill>
              <a:round/>
              <a:headEnd/>
              <a:tailEnd/>
            </a:ln>
            <a:effectLst>
              <a:outerShdw dist="107763" dir="13500000" sx="125000" sy="125000" algn="br" rotWithShape="0">
                <a:srgbClr val="66CCFF">
                  <a:alpha val="50000"/>
                </a:srgbClr>
              </a:outerShdw>
            </a:effectLst>
          </p:spPr>
          <p:txBody>
            <a:bodyPr/>
            <a:lstStyle/>
            <a:p>
              <a:pPr algn="ctr">
                <a:defRPr/>
              </a:pPr>
              <a:endParaRPr lang="ru-RU" sz="1100">
                <a:latin typeface="Times New Roman" pitchFamily="18" charset="0"/>
                <a:cs typeface="Arial" pitchFamily="34" charset="0"/>
              </a:endParaRPr>
            </a:p>
            <a:p>
              <a:pPr algn="ctr">
                <a:defRPr/>
              </a:pPr>
              <a:r>
                <a:rPr lang="ru-RU" sz="1100">
                  <a:latin typeface="Calibri" pitchFamily="34" charset="0"/>
                  <a:cs typeface="Arial" pitchFamily="34" charset="0"/>
                </a:rPr>
                <a:t>сім</a:t>
              </a:r>
              <a:r>
                <a:rPr lang="en-US" sz="1100">
                  <a:latin typeface="Calibri" pitchFamily="34" charset="0"/>
                  <a:cs typeface="Arial" pitchFamily="34" charset="0"/>
                </a:rPr>
                <a:t>’</a:t>
              </a:r>
              <a:r>
                <a:rPr lang="ru-RU" sz="1100">
                  <a:latin typeface="Calibri" pitchFamily="34" charset="0"/>
                  <a:cs typeface="Arial" pitchFamily="34" charset="0"/>
                </a:rPr>
                <a:t>ї,</a:t>
              </a:r>
              <a:endParaRPr lang="ru-RU" sz="1100">
                <a:latin typeface="Times New Roman" pitchFamily="18" charset="0"/>
                <a:cs typeface="Arial" pitchFamily="34" charset="0"/>
              </a:endParaRPr>
            </a:p>
            <a:p>
              <a:pPr algn="ctr">
                <a:defRPr/>
              </a:pPr>
              <a:r>
                <a:rPr lang="ru-RU" sz="1100">
                  <a:latin typeface="Calibri" pitchFamily="34" charset="0"/>
                  <a:cs typeface="Arial" pitchFamily="34" charset="0"/>
                </a:rPr>
                <a:t>родини, людей</a:t>
              </a:r>
              <a:endParaRPr lang="ru-RU">
                <a:latin typeface="Arial" pitchFamily="34" charset="0"/>
                <a:cs typeface="Arial" pitchFamily="34" charset="0"/>
              </a:endParaRPr>
            </a:p>
          </p:txBody>
        </p:sp>
        <p:sp>
          <p:nvSpPr>
            <p:cNvPr id="26630" name="Oval 6"/>
            <p:cNvSpPr>
              <a:spLocks noChangeArrowheads="1"/>
            </p:cNvSpPr>
            <p:nvPr/>
          </p:nvSpPr>
          <p:spPr bwMode="auto">
            <a:xfrm>
              <a:off x="8161" y="9157"/>
              <a:ext cx="2751" cy="2826"/>
            </a:xfrm>
            <a:prstGeom prst="ellipse">
              <a:avLst/>
            </a:prstGeom>
            <a:solidFill>
              <a:srgbClr val="66CCFF"/>
            </a:solidFill>
            <a:ln w="9525">
              <a:solidFill>
                <a:srgbClr val="000000"/>
              </a:solidFill>
              <a:round/>
              <a:headEnd/>
              <a:tailEnd/>
            </a:ln>
            <a:effectLst>
              <a:outerShdw dist="107763" dir="13500000" sx="125000" sy="125000" algn="br" rotWithShape="0">
                <a:srgbClr val="66CCFF">
                  <a:alpha val="50000"/>
                </a:srgbClr>
              </a:outerShdw>
            </a:effectLst>
          </p:spPr>
          <p:txBody>
            <a:bodyPr/>
            <a:lstStyle/>
            <a:p>
              <a:pPr algn="ctr">
                <a:spcAft>
                  <a:spcPts val="1000"/>
                </a:spcAft>
                <a:defRPr/>
              </a:pPr>
              <a:endParaRPr lang="ru-RU" sz="1100" dirty="0">
                <a:solidFill>
                  <a:srgbClr val="C00000"/>
                </a:solidFill>
                <a:latin typeface="Times New Roman" pitchFamily="18" charset="0"/>
                <a:cs typeface="Arial" pitchFamily="34" charset="0"/>
              </a:endParaRPr>
            </a:p>
            <a:p>
              <a:pPr algn="ctr">
                <a:spcAft>
                  <a:spcPts val="1000"/>
                </a:spcAft>
                <a:defRPr/>
              </a:pPr>
              <a:r>
                <a:rPr lang="ru-RU" sz="1100" dirty="0">
                  <a:solidFill>
                    <a:srgbClr val="C00000"/>
                  </a:solidFill>
                  <a:latin typeface="Calibri" pitchFamily="34" charset="0"/>
                  <a:cs typeface="Arial" pitchFamily="34" charset="0"/>
                </a:rPr>
                <a:t>себе</a:t>
              </a:r>
              <a:endParaRPr lang="ru-RU" dirty="0">
                <a:solidFill>
                  <a:srgbClr val="C00000"/>
                </a:solidFill>
                <a:latin typeface="Arial" pitchFamily="34" charset="0"/>
                <a:cs typeface="Arial" pitchFamily="34" charset="0"/>
              </a:endParaRPr>
            </a:p>
          </p:txBody>
        </p:sp>
        <p:sp>
          <p:nvSpPr>
            <p:cNvPr id="26631" name="Oval 7"/>
            <p:cNvSpPr>
              <a:spLocks noChangeArrowheads="1"/>
            </p:cNvSpPr>
            <p:nvPr/>
          </p:nvSpPr>
          <p:spPr bwMode="auto">
            <a:xfrm>
              <a:off x="3503" y="3561"/>
              <a:ext cx="2749" cy="2823"/>
            </a:xfrm>
            <a:prstGeom prst="ellipse">
              <a:avLst/>
            </a:prstGeom>
            <a:solidFill>
              <a:srgbClr val="66CCFF"/>
            </a:solidFill>
            <a:ln w="9525">
              <a:solidFill>
                <a:srgbClr val="000000"/>
              </a:solidFill>
              <a:round/>
              <a:headEnd/>
              <a:tailEnd/>
            </a:ln>
            <a:effectLst>
              <a:outerShdw dist="107763" dir="13500000" sx="125000" sy="125000" algn="br" rotWithShape="0">
                <a:srgbClr val="66CCFF">
                  <a:alpha val="50000"/>
                </a:srgbClr>
              </a:outerShdw>
            </a:effectLst>
          </p:spPr>
          <p:txBody>
            <a:bodyPr/>
            <a:lstStyle/>
            <a:p>
              <a:pPr algn="ctr">
                <a:defRPr/>
              </a:pPr>
              <a:endParaRPr lang="ru-RU" sz="1100" dirty="0">
                <a:solidFill>
                  <a:schemeClr val="accent3"/>
                </a:solidFill>
                <a:latin typeface="Times New Roman" pitchFamily="18" charset="0"/>
                <a:cs typeface="Arial" pitchFamily="34" charset="0"/>
              </a:endParaRPr>
            </a:p>
            <a:p>
              <a:pPr algn="ctr">
                <a:defRPr/>
              </a:pPr>
              <a:r>
                <a:rPr lang="ru-RU" sz="1100" dirty="0" err="1">
                  <a:latin typeface="Calibri" pitchFamily="34" charset="0"/>
                  <a:cs typeface="Arial" pitchFamily="34" charset="0"/>
                </a:rPr>
                <a:t>держави</a:t>
              </a:r>
              <a:r>
                <a:rPr lang="ru-RU" sz="1100" dirty="0">
                  <a:latin typeface="Calibri" pitchFamily="34" charset="0"/>
                  <a:cs typeface="Arial" pitchFamily="34" charset="0"/>
                </a:rPr>
                <a:t> та</a:t>
              </a:r>
              <a:endParaRPr lang="ru-RU" sz="1100" dirty="0">
                <a:latin typeface="Times New Roman" pitchFamily="18" charset="0"/>
                <a:cs typeface="Arial" pitchFamily="34" charset="0"/>
              </a:endParaRPr>
            </a:p>
            <a:p>
              <a:pPr algn="ctr">
                <a:defRPr/>
              </a:pPr>
              <a:r>
                <a:rPr lang="ru-RU" sz="1100" dirty="0" err="1">
                  <a:latin typeface="Calibri" pitchFamily="34" charset="0"/>
                  <a:cs typeface="Arial" pitchFamily="34" charset="0"/>
                </a:rPr>
                <a:t>суспільства</a:t>
              </a:r>
              <a:endParaRPr lang="ru-RU" dirty="0">
                <a:latin typeface="Arial" pitchFamily="34" charset="0"/>
                <a:cs typeface="Arial" pitchFamily="34" charset="0"/>
              </a:endParaRPr>
            </a:p>
          </p:txBody>
        </p:sp>
        <p:sp>
          <p:nvSpPr>
            <p:cNvPr id="26632" name="Oval 8"/>
            <p:cNvSpPr>
              <a:spLocks noChangeArrowheads="1"/>
            </p:cNvSpPr>
            <p:nvPr/>
          </p:nvSpPr>
          <p:spPr bwMode="auto">
            <a:xfrm>
              <a:off x="1538" y="5837"/>
              <a:ext cx="2749" cy="2823"/>
            </a:xfrm>
            <a:prstGeom prst="ellipse">
              <a:avLst/>
            </a:prstGeom>
            <a:solidFill>
              <a:srgbClr val="66CCFF"/>
            </a:solidFill>
            <a:ln w="9525">
              <a:solidFill>
                <a:srgbClr val="000000"/>
              </a:solidFill>
              <a:round/>
              <a:headEnd/>
              <a:tailEnd/>
            </a:ln>
            <a:effectLst>
              <a:outerShdw dist="107763" dir="13500000" sx="125000" sy="125000" algn="br" rotWithShape="0">
                <a:srgbClr val="66CCFF">
                  <a:alpha val="50000"/>
                </a:srgbClr>
              </a:outerShdw>
            </a:effectLst>
          </p:spPr>
          <p:txBody>
            <a:bodyPr/>
            <a:lstStyle/>
            <a:p>
              <a:pPr algn="ctr">
                <a:spcAft>
                  <a:spcPts val="1000"/>
                </a:spcAft>
                <a:defRPr/>
              </a:pPr>
              <a:endParaRPr lang="ru-RU" sz="1100" dirty="0">
                <a:latin typeface="Times New Roman" pitchFamily="18" charset="0"/>
                <a:cs typeface="Arial" pitchFamily="34" charset="0"/>
              </a:endParaRPr>
            </a:p>
            <a:p>
              <a:pPr algn="ctr">
                <a:spcAft>
                  <a:spcPts val="1000"/>
                </a:spcAft>
                <a:defRPr/>
              </a:pPr>
              <a:r>
                <a:rPr lang="ru-RU" sz="1100" dirty="0" err="1">
                  <a:solidFill>
                    <a:srgbClr val="FF0000"/>
                  </a:solidFill>
                  <a:latin typeface="Calibri" pitchFamily="34" charset="0"/>
                  <a:cs typeface="Arial" pitchFamily="34" charset="0"/>
                </a:rPr>
                <a:t>природи</a:t>
              </a:r>
              <a:endParaRPr lang="ru-RU" dirty="0">
                <a:solidFill>
                  <a:srgbClr val="FF0000"/>
                </a:solidFill>
                <a:latin typeface="Arial" pitchFamily="34" charset="0"/>
                <a:cs typeface="Arial" pitchFamily="34" charset="0"/>
              </a:endParaRPr>
            </a:p>
          </p:txBody>
        </p:sp>
        <p:sp>
          <p:nvSpPr>
            <p:cNvPr id="26633" name="Oval 9"/>
            <p:cNvSpPr>
              <a:spLocks noChangeArrowheads="1"/>
            </p:cNvSpPr>
            <p:nvPr/>
          </p:nvSpPr>
          <p:spPr bwMode="auto">
            <a:xfrm>
              <a:off x="1963" y="8914"/>
              <a:ext cx="2751" cy="2823"/>
            </a:xfrm>
            <a:prstGeom prst="ellipse">
              <a:avLst/>
            </a:prstGeom>
            <a:solidFill>
              <a:srgbClr val="66CCFF"/>
            </a:solidFill>
            <a:ln w="9525">
              <a:solidFill>
                <a:srgbClr val="000000"/>
              </a:solidFill>
              <a:round/>
              <a:headEnd/>
              <a:tailEnd/>
            </a:ln>
            <a:effectLst>
              <a:outerShdw dist="107763" dir="13500000" sx="125000" sy="125000" algn="br" rotWithShape="0">
                <a:srgbClr val="66CCFF">
                  <a:alpha val="50000"/>
                </a:srgbClr>
              </a:outerShdw>
            </a:effectLst>
          </p:spPr>
          <p:txBody>
            <a:bodyPr/>
            <a:lstStyle/>
            <a:p>
              <a:pPr algn="ctr">
                <a:spcAft>
                  <a:spcPts val="1000"/>
                </a:spcAft>
                <a:defRPr/>
              </a:pPr>
              <a:endParaRPr lang="ru-RU" sz="1100">
                <a:solidFill>
                  <a:schemeClr val="accent3"/>
                </a:solidFill>
                <a:latin typeface="Times New Roman" pitchFamily="18" charset="0"/>
                <a:cs typeface="Arial" pitchFamily="34" charset="0"/>
              </a:endParaRPr>
            </a:p>
            <a:p>
              <a:pPr algn="ctr">
                <a:spcAft>
                  <a:spcPts val="1000"/>
                </a:spcAft>
                <a:defRPr/>
              </a:pPr>
              <a:r>
                <a:rPr lang="ru-RU" sz="1100">
                  <a:solidFill>
                    <a:schemeClr val="accent3"/>
                  </a:solidFill>
                  <a:latin typeface="Calibri" pitchFamily="34" charset="0"/>
                  <a:cs typeface="Arial" pitchFamily="34" charset="0"/>
                </a:rPr>
                <a:t>праці</a:t>
              </a:r>
              <a:endParaRPr lang="ru-RU">
                <a:solidFill>
                  <a:schemeClr val="accent3"/>
                </a:solidFill>
                <a:latin typeface="Arial" pitchFamily="34" charset="0"/>
                <a:cs typeface="Arial" pitchFamily="34" charset="0"/>
              </a:endParaRPr>
            </a:p>
          </p:txBody>
        </p:sp>
        <p:sp>
          <p:nvSpPr>
            <p:cNvPr id="26634" name="Oval 10"/>
            <p:cNvSpPr>
              <a:spLocks noChangeArrowheads="1"/>
            </p:cNvSpPr>
            <p:nvPr/>
          </p:nvSpPr>
          <p:spPr bwMode="auto">
            <a:xfrm>
              <a:off x="4982" y="10810"/>
              <a:ext cx="2749" cy="2823"/>
            </a:xfrm>
            <a:prstGeom prst="ellipse">
              <a:avLst/>
            </a:prstGeom>
            <a:solidFill>
              <a:srgbClr val="66CCFF"/>
            </a:solidFill>
            <a:ln w="9525">
              <a:solidFill>
                <a:srgbClr val="000000"/>
              </a:solidFill>
              <a:round/>
              <a:headEnd/>
              <a:tailEnd/>
            </a:ln>
            <a:effectLst>
              <a:outerShdw dist="107763" dir="13500000" sx="125000" sy="125000" algn="br" rotWithShape="0">
                <a:srgbClr val="66CCFF">
                  <a:alpha val="50000"/>
                </a:srgbClr>
              </a:outerShdw>
            </a:effectLst>
          </p:spPr>
          <p:txBody>
            <a:bodyPr/>
            <a:lstStyle/>
            <a:p>
              <a:pPr>
                <a:spcAft>
                  <a:spcPts val="1000"/>
                </a:spcAft>
                <a:defRPr/>
              </a:pPr>
              <a:endParaRPr lang="ru-RU" sz="1100">
                <a:latin typeface="Times New Roman" pitchFamily="18" charset="0"/>
                <a:cs typeface="Arial" pitchFamily="34" charset="0"/>
              </a:endParaRPr>
            </a:p>
            <a:p>
              <a:pPr algn="ctr">
                <a:spcAft>
                  <a:spcPts val="1000"/>
                </a:spcAft>
                <a:defRPr/>
              </a:pPr>
              <a:r>
                <a:rPr lang="ru-RU" sz="1100">
                  <a:latin typeface="Calibri" pitchFamily="34" charset="0"/>
                  <a:cs typeface="Arial" pitchFamily="34" charset="0"/>
                </a:rPr>
                <a:t>мистецтва</a:t>
              </a:r>
              <a:endParaRPr lang="ru-RU">
                <a:latin typeface="Arial" pitchFamily="34" charset="0"/>
                <a:cs typeface="Arial" pitchFamily="34" charset="0"/>
              </a:endParaRPr>
            </a:p>
          </p:txBody>
        </p:sp>
      </p:grpSp>
    </p:spTree>
    <p:custDataLst>
      <p:tags r:id="rId1"/>
    </p:custDataLst>
  </p:cSld>
  <p:clrMapOvr>
    <a:masterClrMapping/>
  </p:clrMapOvr>
  <p:transition advTm="2048"/>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214290"/>
            <a:ext cx="8158162" cy="5097467"/>
          </a:xfrm>
        </p:spPr>
        <p:txBody>
          <a:bodyPr>
            <a:noAutofit/>
          </a:bodyPr>
          <a:lstStyle/>
          <a:p>
            <a:pPr>
              <a:buNone/>
            </a:pPr>
            <a:r>
              <a:rPr lang="uk-UA" sz="2800" b="1" i="1" dirty="0" smtClean="0">
                <a:solidFill>
                  <a:srgbClr val="0070C0"/>
                </a:solidFill>
              </a:rPr>
              <a:t>Який зв’язок між освітою для сталого розвитку і сучасною школою?</a:t>
            </a:r>
            <a:endParaRPr lang="uk-UA" sz="2600" b="1" i="1" dirty="0" smtClean="0">
              <a:solidFill>
                <a:srgbClr val="0070C0"/>
              </a:solidFill>
            </a:endParaRPr>
          </a:p>
          <a:p>
            <a:pPr>
              <a:buNone/>
            </a:pPr>
            <a:endParaRPr lang="uk-UA" sz="2600" dirty="0" smtClean="0"/>
          </a:p>
          <a:p>
            <a:pPr>
              <a:buNone/>
            </a:pPr>
            <a:r>
              <a:rPr lang="uk-UA" sz="2600" dirty="0" smtClean="0"/>
              <a:t> </a:t>
            </a:r>
            <a:r>
              <a:rPr lang="uk-UA" sz="2800" dirty="0" smtClean="0">
                <a:solidFill>
                  <a:schemeClr val="folHlink"/>
                </a:solidFill>
              </a:rPr>
              <a:t>Освіта повинна формувати цінності, ставлення людини до себе та довкілля, стиль життя, активну життєву позицію – тобто все, що необхідне для забезпечення сталого майбутнього.</a:t>
            </a:r>
            <a:endParaRPr lang="ru-RU" sz="2800" dirty="0" smtClean="0">
              <a:solidFill>
                <a:schemeClr val="folHlink"/>
              </a:solidFill>
            </a:endParaRPr>
          </a:p>
          <a:p>
            <a:pPr>
              <a:buNone/>
            </a:pPr>
            <a:endParaRPr lang="ru-RU" sz="2600" dirty="0"/>
          </a:p>
        </p:txBody>
      </p:sp>
      <p:pic>
        <p:nvPicPr>
          <p:cNvPr id="4" name="Рисунок 3" descr="anounce_1098_7844842.jpg"/>
          <p:cNvPicPr>
            <a:picLocks noChangeAspect="1"/>
          </p:cNvPicPr>
          <p:nvPr/>
        </p:nvPicPr>
        <p:blipFill>
          <a:blip r:embed="rId2" cstate="print"/>
          <a:stretch>
            <a:fillRect/>
          </a:stretch>
        </p:blipFill>
        <p:spPr>
          <a:xfrm>
            <a:off x="7215206" y="5214950"/>
            <a:ext cx="1409700" cy="1409700"/>
          </a:xfrm>
          <a:prstGeom prst="rect">
            <a:avLst/>
          </a:prstGeom>
        </p:spPr>
      </p:pic>
      <p:pic>
        <p:nvPicPr>
          <p:cNvPr id="5" name="Рисунок 4" descr="anounce_1098_7844842.jpg"/>
          <p:cNvPicPr>
            <a:picLocks noChangeAspect="1"/>
          </p:cNvPicPr>
          <p:nvPr/>
        </p:nvPicPr>
        <p:blipFill>
          <a:blip r:embed="rId2" cstate="print"/>
          <a:stretch>
            <a:fillRect/>
          </a:stretch>
        </p:blipFill>
        <p:spPr>
          <a:xfrm>
            <a:off x="5857884" y="4429132"/>
            <a:ext cx="2919422" cy="2347918"/>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571480"/>
            <a:ext cx="5857916" cy="5429288"/>
          </a:xfrm>
        </p:spPr>
        <p:txBody>
          <a:bodyPr>
            <a:normAutofit fontScale="92500" lnSpcReduction="20000"/>
          </a:bodyPr>
          <a:lstStyle/>
          <a:p>
            <a:pPr>
              <a:buNone/>
            </a:pPr>
            <a:r>
              <a:rPr lang="uk-UA" dirty="0" smtClean="0"/>
              <a:t>Сучасна наука й освіта  мають зосередитись на проблемах людини. Як це не дивно, але про людину ми знаємо значно менше порівняно із знаннями про нашу планету, рослини та інші речі, що нас оточують. Все ще триває і пошук оптимальних способів впливу на формування людини, як у інтелектуальному, так і в соціальному аспектах. Перспективний шлях вирішення цих завдань пролягає, очевидно, через поєднання зусиль сучасної науки загалом та освіти.</a:t>
            </a:r>
            <a:endParaRPr lang="ru-RU" i="1" dirty="0" smtClean="0">
              <a:solidFill>
                <a:schemeClr val="folHlink"/>
              </a:solidFill>
            </a:endParaRPr>
          </a:p>
          <a:p>
            <a:pPr>
              <a:buNone/>
            </a:pPr>
            <a:endParaRPr lang="ru-RU" dirty="0"/>
          </a:p>
        </p:txBody>
      </p:sp>
      <p:pic>
        <p:nvPicPr>
          <p:cNvPr id="4" name="Picture 11" descr="1245850867_yekologiya"/>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6858000" y="4286250"/>
            <a:ext cx="2286000" cy="228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8"/>
          <p:cNvSpPr txBox="1">
            <a:spLocks/>
          </p:cNvSpPr>
          <p:nvPr/>
        </p:nvSpPr>
        <p:spPr>
          <a:xfrm>
            <a:off x="571472" y="2500306"/>
            <a:ext cx="8229600" cy="1143000"/>
          </a:xfrm>
          <a:prstGeom prst="rect">
            <a:avLst/>
          </a:prstGeom>
        </p:spPr>
        <p:txBody>
          <a:bodyPr vert="horz"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ru-RU" sz="60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onotype Corsiva" pitchFamily="66" charset="0"/>
              <a:ea typeface="+mj-ea"/>
              <a:cs typeface="+mj-cs"/>
            </a:endParaRPr>
          </a:p>
        </p:txBody>
      </p:sp>
      <p:sp>
        <p:nvSpPr>
          <p:cNvPr id="3" name="Прямоугольник 2"/>
          <p:cNvSpPr/>
          <p:nvPr/>
        </p:nvSpPr>
        <p:spPr>
          <a:xfrm>
            <a:off x="0" y="214290"/>
            <a:ext cx="9144000" cy="2862322"/>
          </a:xfrm>
          <a:prstGeom prst="rect">
            <a:avLst/>
          </a:prstGeom>
        </p:spPr>
        <p:txBody>
          <a:bodyPr wrap="square">
            <a:spAutoFit/>
          </a:bodyPr>
          <a:lstStyle/>
          <a:p>
            <a:pPr algn="just">
              <a:buNone/>
            </a:pPr>
            <a:r>
              <a:rPr lang="en-US" b="1" dirty="0" smtClean="0"/>
              <a:t> </a:t>
            </a:r>
            <a:r>
              <a:rPr lang="uk-UA" b="1" dirty="0" smtClean="0"/>
              <a:t>«Міжнародна спільнота зараз переконана,що нам     потрібно виховувати – через освіту – цінності, </a:t>
            </a:r>
            <a:r>
              <a:rPr lang="en-US" b="1" dirty="0" smtClean="0"/>
              <a:t> </a:t>
            </a:r>
            <a:r>
              <a:rPr lang="uk-UA" b="1" dirty="0" smtClean="0"/>
              <a:t>поведінку та способи життя, необхідні для сталого       майбутнього.   Освіта для сталого розвитку</a:t>
            </a:r>
            <a:r>
              <a:rPr lang="en-US" b="1" dirty="0" smtClean="0"/>
              <a:t>  </a:t>
            </a:r>
            <a:r>
              <a:rPr lang="uk-UA" b="1" dirty="0" smtClean="0"/>
              <a:t>сприймається  як процес вивчення підходів </a:t>
            </a:r>
            <a:r>
              <a:rPr lang="en-US" b="1" dirty="0" smtClean="0"/>
              <a:t> </a:t>
            </a:r>
            <a:r>
              <a:rPr lang="uk-UA" b="1" dirty="0" smtClean="0"/>
              <a:t>до прийняття рішень, що враховують віддалене </a:t>
            </a:r>
            <a:r>
              <a:rPr lang="en-US" b="1" dirty="0" smtClean="0"/>
              <a:t> </a:t>
            </a:r>
            <a:r>
              <a:rPr lang="uk-UA" b="1" dirty="0" smtClean="0"/>
              <a:t>   майбутнє економіки, екології та добробуту       всіх громад. Розбудова і зміцнення потенціалу  для такого мислення, що спрямовується у   майбутнє, і є ключовим завданням освіти» </a:t>
            </a:r>
            <a:endParaRPr lang="ru-RU" b="1" dirty="0" smtClean="0"/>
          </a:p>
          <a:p>
            <a:pPr>
              <a:buNone/>
            </a:pPr>
            <a:endParaRPr lang="ru-RU" b="1" dirty="0" smtClean="0"/>
          </a:p>
          <a:p>
            <a:pPr>
              <a:buNone/>
            </a:pPr>
            <a:r>
              <a:rPr lang="uk-UA" b="1" dirty="0" smtClean="0"/>
              <a:t>                                           ЮНЕСКО, Рамковий проект міжнародної </a:t>
            </a:r>
            <a:endParaRPr lang="ru-RU" b="1" dirty="0" smtClean="0"/>
          </a:p>
          <a:p>
            <a:pPr>
              <a:buNone/>
            </a:pPr>
            <a:r>
              <a:rPr lang="uk-UA" b="1" dirty="0" smtClean="0"/>
              <a:t>                                           програми виконання </a:t>
            </a:r>
            <a:r>
              <a:rPr lang="uk-UA" b="1" dirty="0" err="1" smtClean="0"/>
              <a:t>ДОСР</a:t>
            </a:r>
            <a:r>
              <a:rPr lang="uk-UA" b="1" dirty="0" smtClean="0"/>
              <a:t>.</a:t>
            </a:r>
            <a:endParaRPr lang="ru-RU" dirty="0"/>
          </a:p>
        </p:txBody>
      </p:sp>
      <p:pic>
        <p:nvPicPr>
          <p:cNvPr id="4" name="Picture 3" descr="F:\PICTURES_PHOTOS\books\book_page_flip_hw.gif"/>
          <p:cNvPicPr>
            <a:picLocks noChangeAspect="1" noChangeArrowheads="1" noCrop="1"/>
          </p:cNvPicPr>
          <p:nvPr/>
        </p:nvPicPr>
        <p:blipFill>
          <a:blip r:embed="rId3" cstate="print"/>
          <a:srcRect/>
          <a:stretch>
            <a:fillRect/>
          </a:stretch>
        </p:blipFill>
        <p:spPr bwMode="auto">
          <a:xfrm>
            <a:off x="285720" y="3286124"/>
            <a:ext cx="4095778" cy="3071834"/>
          </a:xfrm>
          <a:prstGeom prst="rect">
            <a:avLst/>
          </a:prstGeom>
          <a:ln>
            <a:headEnd/>
            <a:tailEnd/>
          </a:ln>
          <a:effectLst>
            <a:glow rad="101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pic>
    </p:spTree>
  </p:cSld>
  <p:clrMapOvr>
    <a:masterClrMapping/>
  </p:clrMapOvr>
  <mc:AlternateContent xmlns:mc="http://schemas.openxmlformats.org/markup-compatibility/2006" xmlns:p14="http://schemas.microsoft.com/office/powerpoint/2010/main">
    <mc:Choice Requires="p14">
      <p:transition spd="slow" p14:dur="3900" advTm="42235">
        <p14:glitter dir="u" pattern="hexagon"/>
      </p:transition>
    </mc:Choice>
    <mc:Fallback xmlns="">
      <p:transition spd="slow" advTm="4223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nodePh="1">
                                  <p:stCondLst>
                                    <p:cond delay="0"/>
                                  </p:stCondLst>
                                  <p:endCondLst>
                                    <p:cond evt="begin" delay="0">
                                      <p:tn val="5"/>
                                    </p:cond>
                                  </p:endCondLst>
                                  <p:iterate type="lt">
                                    <p:tmPct val="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714620"/>
            <a:ext cx="7353328" cy="917596"/>
          </a:xfrm>
        </p:spPr>
        <p:txBody>
          <a:bodyPr>
            <a:noAutofit/>
          </a:bodyPr>
          <a:lstStyle/>
          <a:p>
            <a:pPr algn="ctr"/>
            <a:r>
              <a:rPr lang="uk-UA" sz="6000" b="1" dirty="0" smtClean="0">
                <a:solidFill>
                  <a:srgbClr val="00B050"/>
                </a:solidFill>
                <a:latin typeface="Monotype Corsiva" pitchFamily="66" charset="0"/>
              </a:rPr>
              <a:t>Дякую за увагу!!!</a:t>
            </a:r>
            <a:endParaRPr lang="ru-RU" sz="6000" b="1" dirty="0">
              <a:solidFill>
                <a:srgbClr val="00B050"/>
              </a:solidFill>
              <a:latin typeface="Monotype Corsiva"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48" y="428604"/>
            <a:ext cx="8229600" cy="5526095"/>
          </a:xfrm>
        </p:spPr>
        <p:txBody>
          <a:bodyPr>
            <a:normAutofit/>
          </a:bodyPr>
          <a:lstStyle/>
          <a:p>
            <a:pPr>
              <a:buNone/>
            </a:pPr>
            <a:r>
              <a:rPr lang="uk-UA" dirty="0" smtClean="0"/>
              <a:t>  Для </a:t>
            </a:r>
            <a:r>
              <a:rPr lang="uk-UA" dirty="0"/>
              <a:t>того, щоб </a:t>
            </a:r>
            <a:r>
              <a:rPr lang="uk-UA" dirty="0" smtClean="0"/>
              <a:t> </a:t>
            </a:r>
            <a:r>
              <a:rPr lang="uk-UA" dirty="0"/>
              <a:t>посісти </a:t>
            </a:r>
            <a:r>
              <a:rPr lang="uk-UA" dirty="0" smtClean="0"/>
              <a:t>провідне </a:t>
            </a:r>
            <a:r>
              <a:rPr lang="uk-UA" dirty="0"/>
              <a:t>місце </a:t>
            </a:r>
            <a:r>
              <a:rPr lang="uk-UA" dirty="0" smtClean="0"/>
              <a:t>у світовому </a:t>
            </a:r>
          </a:p>
          <a:p>
            <a:pPr>
              <a:buNone/>
            </a:pPr>
            <a:r>
              <a:rPr lang="uk-UA" dirty="0" smtClean="0"/>
              <a:t>  співтоваристві</a:t>
            </a:r>
            <a:r>
              <a:rPr lang="uk-UA" dirty="0"/>
              <a:t>, Україна за допомогою своєї системи освіти має не тільки готувати кваліфікованих фахівців, але й формувати соціально зрілих, відповідальних, культурних, духовно зрілих громадян країни. Яким чином перебудувати </a:t>
            </a:r>
            <a:r>
              <a:rPr lang="uk-UA" dirty="0" smtClean="0"/>
              <a:t>нинішню </a:t>
            </a:r>
            <a:r>
              <a:rPr lang="uk-UA" dirty="0"/>
              <a:t>систему освіти </a:t>
            </a:r>
            <a:r>
              <a:rPr lang="uk-UA" dirty="0" smtClean="0"/>
              <a:t>, </a:t>
            </a:r>
            <a:r>
              <a:rPr lang="uk-UA" dirty="0"/>
              <a:t>як готувати фахівців, яку модель виховання застосувати в процесі навчання – ці та інші питання є надзвичайно </a:t>
            </a:r>
            <a:r>
              <a:rPr lang="uk-UA" dirty="0" smtClean="0"/>
              <a:t>актуальними   </a:t>
            </a:r>
            <a:r>
              <a:rPr lang="uk-UA" dirty="0"/>
              <a:t>для </a:t>
            </a:r>
            <a:r>
              <a:rPr lang="uk-UA" dirty="0" smtClean="0"/>
              <a:t>педагогічної спільноти. </a:t>
            </a:r>
            <a:endParaRPr lang="ru-RU"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34" y="785794"/>
            <a:ext cx="8001056" cy="1200329"/>
          </a:xfrm>
          <a:prstGeom prst="rect">
            <a:avLst/>
          </a:prstGeom>
        </p:spPr>
        <p:txBody>
          <a:bodyPr wrap="square">
            <a:spAutoFit/>
          </a:bodyPr>
          <a:lstStyle/>
          <a:p>
            <a:r>
              <a:rPr lang="uk-UA" sz="2400" b="1" dirty="0" smtClean="0"/>
              <a:t>Враховуючи потреби сьогодення, питання сталого розвитку стають важливою складовою нашого загальноосвітнього закладу</a:t>
            </a:r>
            <a:endParaRPr lang="ru-RU" sz="2400" dirty="0"/>
          </a:p>
        </p:txBody>
      </p:sp>
      <p:sp>
        <p:nvSpPr>
          <p:cNvPr id="5" name="Прямоугольник 4"/>
          <p:cNvSpPr/>
          <p:nvPr/>
        </p:nvSpPr>
        <p:spPr>
          <a:xfrm>
            <a:off x="500034" y="2285992"/>
            <a:ext cx="8215370" cy="3416320"/>
          </a:xfrm>
          <a:prstGeom prst="rect">
            <a:avLst/>
          </a:prstGeom>
        </p:spPr>
        <p:txBody>
          <a:bodyPr wrap="square">
            <a:spAutoFit/>
          </a:bodyPr>
          <a:lstStyle/>
          <a:p>
            <a:r>
              <a:rPr lang="uk-UA" sz="2400" b="1" dirty="0" smtClean="0"/>
              <a:t>Сталий розвиток - це стабільний, спрямований, збалансований розвиток економічної, соціальної сфер при раціональному використанні екологічних ресурсів. Поняття сталості передбачає  створення умов для розповсюдження такого підходу до життя, коли розвиток суспільства спрямований забезпечувати потреби нинішніх поколінь без втрат для майбутніх поколінь  забезпечувати  свої власні потреби. </a:t>
            </a:r>
            <a:endParaRPr lang="ru-RU" sz="24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785794"/>
            <a:ext cx="8229600" cy="5500726"/>
          </a:xfrm>
        </p:spPr>
        <p:txBody>
          <a:bodyPr>
            <a:normAutofit/>
          </a:bodyPr>
          <a:lstStyle/>
          <a:p>
            <a:pPr>
              <a:buNone/>
            </a:pPr>
            <a:r>
              <a:rPr lang="uk-UA" i="1" dirty="0" smtClean="0">
                <a:solidFill>
                  <a:srgbClr val="C00000"/>
                </a:solidFill>
              </a:rPr>
              <a:t>    </a:t>
            </a:r>
            <a:r>
              <a:rPr lang="uk-UA" i="1" dirty="0">
                <a:solidFill>
                  <a:srgbClr val="C00000"/>
                </a:solidFill>
              </a:rPr>
              <a:t>Актуальність теми </a:t>
            </a:r>
            <a:endParaRPr lang="uk-UA" i="1" dirty="0" smtClean="0">
              <a:solidFill>
                <a:srgbClr val="C00000"/>
              </a:solidFill>
            </a:endParaRPr>
          </a:p>
          <a:p>
            <a:pPr>
              <a:buNone/>
            </a:pPr>
            <a:r>
              <a:rPr lang="uk-UA" dirty="0" smtClean="0"/>
              <a:t>визначається особливостями</a:t>
            </a:r>
          </a:p>
          <a:p>
            <a:pPr>
              <a:buNone/>
            </a:pPr>
            <a:r>
              <a:rPr lang="uk-UA" dirty="0" smtClean="0"/>
              <a:t> </a:t>
            </a:r>
            <a:r>
              <a:rPr lang="uk-UA" dirty="0"/>
              <a:t>сучасного етапу розвитку </a:t>
            </a:r>
            <a:endParaRPr lang="uk-UA" dirty="0" smtClean="0"/>
          </a:p>
          <a:p>
            <a:pPr>
              <a:buNone/>
            </a:pPr>
            <a:r>
              <a:rPr lang="uk-UA" dirty="0" smtClean="0"/>
              <a:t>національної </a:t>
            </a:r>
            <a:r>
              <a:rPr lang="uk-UA" dirty="0"/>
              <a:t>системи освіти, </a:t>
            </a:r>
            <a:endParaRPr lang="uk-UA" dirty="0" smtClean="0"/>
          </a:p>
          <a:p>
            <a:pPr>
              <a:buNone/>
            </a:pPr>
            <a:r>
              <a:rPr lang="uk-UA" dirty="0" smtClean="0"/>
              <a:t>світоглядно </a:t>
            </a:r>
            <a:r>
              <a:rPr lang="uk-UA" dirty="0"/>
              <a:t>- методологічними, </a:t>
            </a:r>
            <a:r>
              <a:rPr lang="uk-UA" dirty="0" smtClean="0"/>
              <a:t>теоретичними</a:t>
            </a:r>
          </a:p>
          <a:p>
            <a:pPr>
              <a:buNone/>
            </a:pPr>
            <a:r>
              <a:rPr lang="uk-UA" dirty="0" smtClean="0"/>
              <a:t>і </a:t>
            </a:r>
            <a:r>
              <a:rPr lang="uk-UA" dirty="0"/>
              <a:t>практичними потребами щодо її </a:t>
            </a:r>
            <a:endParaRPr lang="uk-UA" dirty="0" smtClean="0"/>
          </a:p>
          <a:p>
            <a:pPr>
              <a:buNone/>
            </a:pPr>
            <a:r>
              <a:rPr lang="uk-UA" dirty="0" smtClean="0"/>
              <a:t>модернізації</a:t>
            </a:r>
            <a:r>
              <a:rPr lang="uk-UA" dirty="0"/>
              <a:t>, необхідністю переосмислення </a:t>
            </a:r>
            <a:endParaRPr lang="uk-UA" dirty="0" smtClean="0"/>
          </a:p>
          <a:p>
            <a:pPr>
              <a:buNone/>
            </a:pPr>
            <a:r>
              <a:rPr lang="uk-UA" dirty="0" smtClean="0"/>
              <a:t>ціннісних </a:t>
            </a:r>
            <a:r>
              <a:rPr lang="uk-UA" dirty="0"/>
              <a:t>засад освіти </a:t>
            </a:r>
            <a:r>
              <a:rPr lang="uk-UA" dirty="0" smtClean="0"/>
              <a:t>через </a:t>
            </a:r>
            <a:r>
              <a:rPr lang="uk-UA" dirty="0"/>
              <a:t>призму </a:t>
            </a:r>
            <a:endParaRPr lang="uk-UA" dirty="0" smtClean="0"/>
          </a:p>
          <a:p>
            <a:pPr>
              <a:buNone/>
            </a:pPr>
            <a:r>
              <a:rPr lang="uk-UA" dirty="0" smtClean="0"/>
              <a:t>пріоритетів </a:t>
            </a:r>
            <a:r>
              <a:rPr lang="uk-UA" dirty="0"/>
              <a:t>сталого розвитку </a:t>
            </a:r>
            <a:r>
              <a:rPr lang="uk-UA" dirty="0" smtClean="0"/>
              <a:t>України. </a:t>
            </a:r>
            <a:endParaRPr lang="ru-RU" dirty="0"/>
          </a:p>
        </p:txBody>
      </p:sp>
      <p:pic>
        <p:nvPicPr>
          <p:cNvPr id="4" name="Picture 5" descr="F:\PICTURES_PHOTOS\Peoples\computer_girl_hc.gif"/>
          <p:cNvPicPr>
            <a:picLocks noChangeAspect="1" noChangeArrowheads="1" noCrop="1"/>
          </p:cNvPicPr>
          <p:nvPr/>
        </p:nvPicPr>
        <p:blipFill>
          <a:blip r:embed="rId2" cstate="print"/>
          <a:srcRect/>
          <a:stretch>
            <a:fillRect/>
          </a:stretch>
        </p:blipFill>
        <p:spPr bwMode="auto">
          <a:xfrm>
            <a:off x="6204022" y="142852"/>
            <a:ext cx="2525650" cy="271464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214282" y="428603"/>
            <a:ext cx="8443914" cy="4857785"/>
          </a:xfrm>
        </p:spPr>
        <p:txBody>
          <a:bodyPr>
            <a:normAutofit/>
          </a:bodyPr>
          <a:lstStyle/>
          <a:p>
            <a:pPr algn="l"/>
            <a:r>
              <a:rPr lang="uk-UA" sz="2800" b="1" dirty="0" smtClean="0">
                <a:solidFill>
                  <a:srgbClr val="C00000"/>
                </a:solidFill>
              </a:rPr>
              <a:t>Метою</a:t>
            </a:r>
            <a:r>
              <a:rPr lang="uk-UA" sz="2800" b="1" dirty="0" smtClean="0"/>
              <a:t> психологічної роботи на засадах сталого розвитку стало переконання педагогів в актуальності даної проблеми, залучення до активного впровадження принципів сталого розвитку у навчальну та виховну роботу нашого закладу, формування </a:t>
            </a:r>
            <a:r>
              <a:rPr lang="uk-UA" sz="2800" b="1" dirty="0" err="1" smtClean="0"/>
              <a:t>інноваційно</a:t>
            </a:r>
            <a:r>
              <a:rPr lang="uk-UA" sz="2800" b="1" dirty="0" smtClean="0"/>
              <a:t> </a:t>
            </a:r>
            <a:r>
              <a:rPr lang="uk-UA" sz="2800" b="1" dirty="0" err="1" smtClean="0"/>
              <a:t>–спрямованої</a:t>
            </a:r>
            <a:r>
              <a:rPr lang="uk-UA" sz="2800" b="1" dirty="0" smtClean="0"/>
              <a:t>  особистості педагога, здатної генерувати творчі ідеї.</a:t>
            </a:r>
            <a:r>
              <a:rPr lang="ru-RU" sz="2800" dirty="0" smtClean="0"/>
              <a:t/>
            </a:r>
            <a:br>
              <a:rPr lang="ru-RU" sz="2800" dirty="0" smtClean="0"/>
            </a:br>
            <a:endParaRPr lang="ru-RU" sz="2800" dirty="0"/>
          </a:p>
        </p:txBody>
      </p:sp>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88" name="Rectangle 28"/>
          <p:cNvSpPr>
            <a:spLocks noGrp="1" noChangeArrowheads="1"/>
          </p:cNvSpPr>
          <p:nvPr>
            <p:ph type="title"/>
          </p:nvPr>
        </p:nvSpPr>
        <p:spPr>
          <a:xfrm>
            <a:off x="395536" y="260648"/>
            <a:ext cx="8229600" cy="1143000"/>
          </a:xfrm>
        </p:spPr>
        <p:txBody>
          <a:bodyPr>
            <a:normAutofit/>
          </a:bodyPr>
          <a:lstStyle/>
          <a:p>
            <a:pPr algn="ctr"/>
            <a:r>
              <a:rPr lang="uk-UA" sz="2800" b="1" dirty="0">
                <a:solidFill>
                  <a:srgbClr val="C00000"/>
                </a:solidFill>
              </a:rPr>
              <a:t>Пріоритетні напрямки </a:t>
            </a:r>
            <a:r>
              <a:rPr lang="uk-UA" sz="2800" b="1" dirty="0" smtClean="0">
                <a:solidFill>
                  <a:srgbClr val="C00000"/>
                </a:solidFill>
              </a:rPr>
              <a:t>психологічної служби при реалізації освіти сталого </a:t>
            </a:r>
            <a:r>
              <a:rPr lang="uk-UA" sz="2800" b="1" dirty="0">
                <a:solidFill>
                  <a:srgbClr val="C00000"/>
                </a:solidFill>
              </a:rPr>
              <a:t>розвитку:</a:t>
            </a:r>
            <a:endParaRPr lang="ru-RU" sz="2800" b="1" dirty="0">
              <a:solidFill>
                <a:srgbClr val="C00000"/>
              </a:solidFill>
            </a:endParaRPr>
          </a:p>
        </p:txBody>
      </p:sp>
      <p:sp>
        <p:nvSpPr>
          <p:cNvPr id="168965" name="Rectangle 5"/>
          <p:cNvSpPr>
            <a:spLocks noGrp="1" noChangeArrowheads="1"/>
          </p:cNvSpPr>
          <p:nvPr>
            <p:ph sz="half" idx="1"/>
          </p:nvPr>
        </p:nvSpPr>
        <p:spPr>
          <a:xfrm>
            <a:off x="457200" y="1600200"/>
            <a:ext cx="4043363" cy="4997450"/>
          </a:xfrm>
        </p:spPr>
        <p:txBody>
          <a:bodyPr>
            <a:normAutofit lnSpcReduction="10000"/>
          </a:bodyPr>
          <a:lstStyle/>
          <a:p>
            <a:pPr>
              <a:lnSpc>
                <a:spcPct val="80000"/>
              </a:lnSpc>
              <a:buFont typeface="Wingdings" pitchFamily="2" charset="2"/>
              <a:buChar char="§"/>
            </a:pPr>
            <a:r>
              <a:rPr lang="uk-UA" sz="2000" i="1" dirty="0"/>
              <a:t>виховання культури розумного споживання енергії та води, зменшення марних витрат сировини, кількості відходів;</a:t>
            </a:r>
          </a:p>
          <a:p>
            <a:pPr>
              <a:lnSpc>
                <a:spcPct val="80000"/>
              </a:lnSpc>
              <a:buFont typeface="Wingdings" pitchFamily="2" charset="2"/>
              <a:buChar char="§"/>
            </a:pPr>
            <a:r>
              <a:rPr lang="uk-UA" sz="2000" i="1" dirty="0"/>
              <a:t>впровадження принципів, норм та цінностей екологічної етики та етики відповідальності;</a:t>
            </a:r>
          </a:p>
          <a:p>
            <a:pPr>
              <a:lnSpc>
                <a:spcPct val="80000"/>
              </a:lnSpc>
              <a:buFont typeface="Wingdings" pitchFamily="2" charset="2"/>
              <a:buChar char="§"/>
            </a:pPr>
            <a:r>
              <a:rPr lang="uk-UA" sz="2000" i="1" dirty="0"/>
              <a:t>розвиток духовного потенціалу особистості </a:t>
            </a:r>
            <a:r>
              <a:rPr lang="ru-RU" sz="2000" i="1" dirty="0"/>
              <a:t> на засадах </a:t>
            </a:r>
            <a:r>
              <a:rPr lang="ru-RU" sz="2000" i="1" dirty="0" err="1"/>
              <a:t>особистісно-орієнтованої</a:t>
            </a:r>
            <a:r>
              <a:rPr lang="ru-RU" sz="2000" i="1" dirty="0"/>
              <a:t> </a:t>
            </a:r>
            <a:r>
              <a:rPr lang="ru-RU" sz="2000" i="1" dirty="0" err="1"/>
              <a:t>педагогіки</a:t>
            </a:r>
            <a:r>
              <a:rPr lang="ru-RU" sz="2000" i="1" dirty="0"/>
              <a:t>;</a:t>
            </a:r>
          </a:p>
          <a:p>
            <a:pPr>
              <a:lnSpc>
                <a:spcPct val="80000"/>
              </a:lnSpc>
              <a:buFont typeface="Wingdings" pitchFamily="2" charset="2"/>
              <a:buChar char="§"/>
            </a:pPr>
            <a:r>
              <a:rPr lang="uk-UA" sz="2000" i="1" dirty="0"/>
              <a:t>розвиток інформаційної культури особистості, основ критичного мислення та медіа-грамотності;</a:t>
            </a:r>
            <a:endParaRPr lang="ru-RU" sz="2000" i="1" dirty="0"/>
          </a:p>
        </p:txBody>
      </p:sp>
      <p:sp>
        <p:nvSpPr>
          <p:cNvPr id="168992" name="Rectangle 32"/>
          <p:cNvSpPr>
            <a:spLocks noGrp="1" noChangeArrowheads="1"/>
          </p:cNvSpPr>
          <p:nvPr>
            <p:ph sz="half" idx="2"/>
          </p:nvPr>
        </p:nvSpPr>
        <p:spPr>
          <a:xfrm>
            <a:off x="4643438" y="1571612"/>
            <a:ext cx="3222952" cy="4837176"/>
          </a:xfrm>
        </p:spPr>
        <p:txBody>
          <a:bodyPr>
            <a:normAutofit lnSpcReduction="10000"/>
          </a:bodyPr>
          <a:lstStyle/>
          <a:p>
            <a:pPr>
              <a:lnSpc>
                <a:spcPct val="90000"/>
              </a:lnSpc>
              <a:buFont typeface="Wingdings" pitchFamily="2" charset="2"/>
              <a:buChar char="§"/>
            </a:pPr>
            <a:r>
              <a:rPr lang="uk-UA" sz="2000" i="1" dirty="0"/>
              <a:t>Впровадження норм міжособистісної та міжкультурної взаємодії на засадах принципів </a:t>
            </a:r>
            <a:r>
              <a:rPr lang="uk-UA" sz="2000" i="1" dirty="0" err="1"/>
              <a:t>полікультурності</a:t>
            </a:r>
            <a:r>
              <a:rPr lang="uk-UA" sz="2000" i="1" dirty="0"/>
              <a:t> та толерантності</a:t>
            </a:r>
            <a:r>
              <a:rPr lang="ru-RU" sz="2000" i="1" dirty="0"/>
              <a:t>;</a:t>
            </a:r>
          </a:p>
          <a:p>
            <a:pPr>
              <a:lnSpc>
                <a:spcPct val="90000"/>
              </a:lnSpc>
              <a:buFont typeface="Wingdings" pitchFamily="2" charset="2"/>
              <a:buChar char="§"/>
            </a:pPr>
            <a:r>
              <a:rPr lang="uk-UA" sz="2000" i="1" dirty="0"/>
              <a:t>розвиток правової культури особистості, основ громадянськості;</a:t>
            </a:r>
          </a:p>
          <a:p>
            <a:pPr>
              <a:lnSpc>
                <a:spcPct val="90000"/>
              </a:lnSpc>
              <a:buFont typeface="Wingdings" pitchFamily="2" charset="2"/>
              <a:buChar char="§"/>
            </a:pPr>
            <a:r>
              <a:rPr lang="uk-UA" sz="2000" i="1" dirty="0"/>
              <a:t>формування культури здоров</a:t>
            </a:r>
            <a:r>
              <a:rPr lang="ru-RU" sz="2000" i="1" dirty="0"/>
              <a:t>’</a:t>
            </a:r>
            <a:r>
              <a:rPr lang="uk-UA" sz="2000" i="1" dirty="0"/>
              <a:t>я підлітків на засадах розуміння єдності природи та людини, залежності здоров</a:t>
            </a:r>
            <a:r>
              <a:rPr lang="ru-RU" sz="2000" i="1" dirty="0"/>
              <a:t>’</a:t>
            </a:r>
            <a:r>
              <a:rPr lang="uk-UA" sz="2000" i="1" dirty="0"/>
              <a:t>я людини від стану довкілля.</a:t>
            </a:r>
            <a:endParaRPr lang="ru-RU" sz="2000" i="1" dirty="0"/>
          </a:p>
        </p:txBody>
      </p:sp>
    </p:spTree>
    <p:extLst>
      <p:ext uri="{BB962C8B-B14F-4D97-AF65-F5344CB8AC3E}">
        <p14:creationId xmlns:p14="http://schemas.microsoft.com/office/powerpoint/2010/main" val="145811189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noAutofit/>
          </a:bodyPr>
          <a:lstStyle/>
          <a:p>
            <a:r>
              <a:rPr lang="uk-UA" sz="2800" b="1" i="1" dirty="0" smtClean="0">
                <a:solidFill>
                  <a:srgbClr val="C00000"/>
                </a:solidFill>
              </a:rPr>
              <a:t>Що дає нам психологічна служба у  виховних принципах, що </a:t>
            </a:r>
            <a:r>
              <a:rPr lang="uk-UA" sz="2800" b="1" i="1" dirty="0">
                <a:solidFill>
                  <a:srgbClr val="C00000"/>
                </a:solidFill>
              </a:rPr>
              <a:t>визначають сутність освіти для сталого розвитку?</a:t>
            </a:r>
            <a:endParaRPr lang="ru-RU" sz="2800" b="1" i="1" dirty="0">
              <a:solidFill>
                <a:srgbClr val="C00000"/>
              </a:solidFill>
            </a:endParaRPr>
          </a:p>
        </p:txBody>
      </p:sp>
      <p:pic>
        <p:nvPicPr>
          <p:cNvPr id="245767" name="Picture 7" descr="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51087"/>
            <a:ext cx="40386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763" name="Rectangle 3"/>
          <p:cNvSpPr>
            <a:spLocks noGrp="1" noChangeArrowheads="1"/>
          </p:cNvSpPr>
          <p:nvPr>
            <p:ph type="body" sz="half" idx="2"/>
          </p:nvPr>
        </p:nvSpPr>
        <p:spPr/>
        <p:txBody>
          <a:bodyPr/>
          <a:lstStyle/>
          <a:p>
            <a:pPr>
              <a:lnSpc>
                <a:spcPct val="80000"/>
              </a:lnSpc>
              <a:buFont typeface="Wingdings" pitchFamily="2" charset="2"/>
              <a:buChar char="§"/>
            </a:pPr>
            <a:r>
              <a:rPr lang="ru-RU" sz="1800" b="1" i="1" dirty="0" err="1"/>
              <a:t>можливість</a:t>
            </a:r>
            <a:r>
              <a:rPr lang="ru-RU" sz="1800" b="1" i="1" dirty="0"/>
              <a:t> </a:t>
            </a:r>
            <a:r>
              <a:rPr lang="ru-RU" sz="1800" b="1" i="1" dirty="0" err="1"/>
              <a:t>учнями</a:t>
            </a:r>
            <a:r>
              <a:rPr lang="ru-RU" sz="1800" b="1" i="1" dirty="0"/>
              <a:t> </a:t>
            </a:r>
            <a:r>
              <a:rPr lang="ru-RU" sz="1800" b="1" i="1" dirty="0" err="1"/>
              <a:t>висловлювати</a:t>
            </a:r>
            <a:r>
              <a:rPr lang="ru-RU" sz="1800" b="1" i="1" dirty="0"/>
              <a:t> та </a:t>
            </a:r>
            <a:r>
              <a:rPr lang="ru-RU" sz="1800" b="1" i="1" dirty="0" err="1"/>
              <a:t>відстоювати</a:t>
            </a:r>
            <a:r>
              <a:rPr lang="ru-RU" sz="1800" b="1" i="1" dirty="0"/>
              <a:t> </a:t>
            </a:r>
            <a:r>
              <a:rPr lang="ru-RU" sz="1800" b="1" i="1" dirty="0" err="1"/>
              <a:t>власну</a:t>
            </a:r>
            <a:r>
              <a:rPr lang="ru-RU" sz="1800" b="1" i="1" dirty="0"/>
              <a:t> точку </a:t>
            </a:r>
            <a:r>
              <a:rPr lang="ru-RU" sz="1800" b="1" i="1" dirty="0" err="1"/>
              <a:t>зору</a:t>
            </a:r>
            <a:r>
              <a:rPr lang="ru-RU" sz="1800" b="1" i="1" dirty="0"/>
              <a:t>;</a:t>
            </a:r>
          </a:p>
          <a:p>
            <a:pPr>
              <a:lnSpc>
                <a:spcPct val="80000"/>
              </a:lnSpc>
              <a:buFont typeface="Wingdings" pitchFamily="2" charset="2"/>
              <a:buChar char="§"/>
            </a:pPr>
            <a:r>
              <a:rPr lang="ru-RU" sz="1800" b="1" i="1" dirty="0"/>
              <a:t> </a:t>
            </a:r>
            <a:r>
              <a:rPr lang="ru-RU" sz="1800" b="1" i="1" dirty="0" err="1"/>
              <a:t>мислити</a:t>
            </a:r>
            <a:r>
              <a:rPr lang="ru-RU" sz="1800" b="1" i="1" dirty="0"/>
              <a:t> критично;</a:t>
            </a:r>
          </a:p>
          <a:p>
            <a:pPr>
              <a:lnSpc>
                <a:spcPct val="80000"/>
              </a:lnSpc>
              <a:buFont typeface="Wingdings" pitchFamily="2" charset="2"/>
              <a:buChar char="§"/>
            </a:pPr>
            <a:r>
              <a:rPr lang="ru-RU" sz="1800" b="1" i="1" dirty="0" err="1"/>
              <a:t>вчитися</a:t>
            </a:r>
            <a:r>
              <a:rPr lang="ru-RU" sz="1800" b="1" i="1" dirty="0"/>
              <a:t> </a:t>
            </a:r>
            <a:r>
              <a:rPr lang="ru-RU" sz="1800" b="1" i="1" dirty="0" err="1"/>
              <a:t>працювати</a:t>
            </a:r>
            <a:r>
              <a:rPr lang="ru-RU" sz="1800" b="1" i="1" dirty="0"/>
              <a:t> у </a:t>
            </a:r>
            <a:r>
              <a:rPr lang="ru-RU" sz="1800" b="1" i="1" dirty="0" err="1"/>
              <a:t>команді</a:t>
            </a:r>
            <a:r>
              <a:rPr lang="ru-RU" sz="1800" b="1" i="1" dirty="0"/>
              <a:t>, </a:t>
            </a:r>
            <a:r>
              <a:rPr lang="ru-RU" sz="1800" b="1" i="1" dirty="0" err="1"/>
              <a:t>домовлятися</a:t>
            </a:r>
            <a:r>
              <a:rPr lang="ru-RU" sz="1800" b="1" i="1" dirty="0"/>
              <a:t> та </a:t>
            </a:r>
            <a:r>
              <a:rPr lang="ru-RU" sz="1800" b="1" i="1" dirty="0" err="1"/>
              <a:t>поважати</a:t>
            </a:r>
            <a:r>
              <a:rPr lang="ru-RU" sz="1800" b="1" i="1" dirty="0"/>
              <a:t> </a:t>
            </a:r>
            <a:r>
              <a:rPr lang="ru-RU" sz="1800" b="1" i="1" dirty="0" err="1"/>
              <a:t>демократичні</a:t>
            </a:r>
            <a:r>
              <a:rPr lang="ru-RU" sz="1800" b="1" i="1" dirty="0"/>
              <a:t> </a:t>
            </a:r>
            <a:r>
              <a:rPr lang="ru-RU" sz="1800" b="1" i="1" dirty="0" err="1"/>
              <a:t>рішення</a:t>
            </a:r>
            <a:r>
              <a:rPr lang="ru-RU" sz="1800" b="1" i="1" dirty="0"/>
              <a:t>;</a:t>
            </a:r>
          </a:p>
          <a:p>
            <a:pPr>
              <a:lnSpc>
                <a:spcPct val="80000"/>
              </a:lnSpc>
              <a:buFont typeface="Wingdings" pitchFamily="2" charset="2"/>
              <a:buChar char="§"/>
            </a:pPr>
            <a:r>
              <a:rPr lang="uk-UA" sz="1800" b="1" i="1" dirty="0"/>
              <a:t>бути толерантними та відповідальними;</a:t>
            </a:r>
          </a:p>
          <a:p>
            <a:pPr>
              <a:lnSpc>
                <a:spcPct val="80000"/>
              </a:lnSpc>
              <a:buFont typeface="Wingdings" pitchFamily="2" charset="2"/>
              <a:buChar char="§"/>
            </a:pPr>
            <a:r>
              <a:rPr lang="uk-UA" sz="1800" b="1" i="1" dirty="0"/>
              <a:t>бути відкритими для навчання та самонавчання;</a:t>
            </a:r>
          </a:p>
          <a:p>
            <a:pPr>
              <a:lnSpc>
                <a:spcPct val="80000"/>
              </a:lnSpc>
              <a:buFont typeface="Wingdings" pitchFamily="2" charset="2"/>
              <a:buChar char="§"/>
            </a:pPr>
            <a:r>
              <a:rPr lang="uk-UA" sz="1800" b="1" i="1" dirty="0"/>
              <a:t>вміти приймати самостійні рішення у власному повсякденному житті</a:t>
            </a:r>
            <a:r>
              <a:rPr lang="ru-RU" sz="1800" dirty="0"/>
              <a:t>.</a:t>
            </a:r>
          </a:p>
        </p:txBody>
      </p:sp>
    </p:spTree>
    <p:extLst>
      <p:ext uri="{BB962C8B-B14F-4D97-AF65-F5344CB8AC3E}">
        <p14:creationId xmlns:p14="http://schemas.microsoft.com/office/powerpoint/2010/main" val="2489062963"/>
      </p:ext>
    </p:extLst>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1"/>
          </p:nvPr>
        </p:nvSpPr>
        <p:spPr>
          <a:xfrm>
            <a:off x="500034" y="642918"/>
            <a:ext cx="8229600" cy="2189163"/>
          </a:xfrm>
        </p:spPr>
        <p:txBody>
          <a:bodyPr>
            <a:normAutofit fontScale="92500"/>
          </a:bodyPr>
          <a:lstStyle/>
          <a:p>
            <a:pPr>
              <a:buNone/>
            </a:pPr>
            <a:r>
              <a:rPr lang="uk-UA" b="1" dirty="0" smtClean="0"/>
              <a:t>	Важливе місце в організації психологічної роботи на засадах сталого розвитку, посіли такі колективні   форми роботи, як  інтерактивне обговорення,  перегляд мультимедійних презентацій, тренінги, анкетування тощо</a:t>
            </a:r>
            <a:endParaRPr lang="ru-RU" dirty="0"/>
          </a:p>
        </p:txBody>
      </p:sp>
      <p:sp>
        <p:nvSpPr>
          <p:cNvPr id="4" name="Содержимое 3"/>
          <p:cNvSpPr>
            <a:spLocks noGrp="1"/>
          </p:cNvSpPr>
          <p:nvPr>
            <p:ph sz="half" idx="2"/>
          </p:nvPr>
        </p:nvSpPr>
        <p:spPr>
          <a:xfrm>
            <a:off x="457200" y="3357562"/>
            <a:ext cx="8229600" cy="2773363"/>
          </a:xfrm>
        </p:spPr>
        <p:txBody>
          <a:bodyPr/>
          <a:lstStyle/>
          <a:p>
            <a:pPr>
              <a:buNone/>
            </a:pPr>
            <a:r>
              <a:rPr lang="uk-UA" dirty="0" smtClean="0"/>
              <a:t>Тренінг для вчителів школи </a:t>
            </a:r>
            <a:r>
              <a:rPr lang="uk-UA" dirty="0" err="1" smtClean="0"/>
              <a:t>“Сутність</a:t>
            </a:r>
            <a:r>
              <a:rPr lang="uk-UA" dirty="0" smtClean="0"/>
              <a:t> освіти сталого </a:t>
            </a:r>
            <a:r>
              <a:rPr lang="uk-UA" dirty="0" err="1" smtClean="0"/>
              <a:t>розвитку”</a:t>
            </a:r>
            <a:endParaRPr lang="uk-UA" dirty="0" smtClean="0"/>
          </a:p>
          <a:p>
            <a:pPr>
              <a:buNone/>
            </a:pPr>
            <a:r>
              <a:rPr lang="uk-UA" dirty="0" smtClean="0"/>
              <a:t>Мета: допомогти вчителям у роботі з учнями, дати можливість обмінятися досвідом </a:t>
            </a:r>
            <a:r>
              <a:rPr lang="uk-UA" dirty="0" err="1" smtClean="0"/>
              <a:t>“чому</a:t>
            </a:r>
            <a:r>
              <a:rPr lang="uk-UA" dirty="0" smtClean="0"/>
              <a:t> навчати?” і </a:t>
            </a:r>
            <a:r>
              <a:rPr lang="uk-UA" dirty="0" err="1" smtClean="0"/>
              <a:t>“як</a:t>
            </a:r>
            <a:r>
              <a:rPr lang="uk-UA" dirty="0" smtClean="0"/>
              <a:t> навчати?”</a:t>
            </a:r>
            <a:endParaRPr lang="ru-RU" dirty="0"/>
          </a:p>
        </p:txBody>
      </p:sp>
    </p:spTree>
  </p:cSld>
  <p:clrMapOvr>
    <a:masterClrMapping/>
  </p:clrMapOvr>
  <p:transition>
    <p:comb/>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2.9|5.1|3.3|2.3|3"/>
</p:tagLst>
</file>

<file path=ppt/tags/tag2.xml><?xml version="1.0" encoding="utf-8"?>
<p:tagLst xmlns:a="http://schemas.openxmlformats.org/drawingml/2006/main" xmlns:r="http://schemas.openxmlformats.org/officeDocument/2006/relationships" xmlns:p="http://schemas.openxmlformats.org/presentationml/2006/main">
  <p:tag name="TIMING" val="|2.9|-2.9|6.1|3.2|2.7|2.1|3.9|3.7"/>
</p:tagLst>
</file>

<file path=ppt/tags/tag3.xml><?xml version="1.0" encoding="utf-8"?>
<p:tagLst xmlns:a="http://schemas.openxmlformats.org/drawingml/2006/main" xmlns:r="http://schemas.openxmlformats.org/officeDocument/2006/relationships" xmlns:p="http://schemas.openxmlformats.org/presentationml/2006/main">
  <p:tag name="TIMING" val="|0.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676</TotalTime>
  <Words>768</Words>
  <Application>Microsoft Office PowerPoint</Application>
  <PresentationFormat>Екран (4:3)</PresentationFormat>
  <Paragraphs>100</Paragraphs>
  <Slides>20</Slides>
  <Notes>1</Notes>
  <HiddenSlides>0</HiddenSlides>
  <MMClips>0</MMClips>
  <ScaleCrop>false</ScaleCrop>
  <HeadingPairs>
    <vt:vector size="6" baseType="variant">
      <vt:variant>
        <vt:lpstr>Використані шрифти</vt:lpstr>
      </vt:variant>
      <vt:variant>
        <vt:i4>10</vt:i4>
      </vt:variant>
      <vt:variant>
        <vt:lpstr>Тема</vt:lpstr>
      </vt:variant>
      <vt:variant>
        <vt:i4>1</vt:i4>
      </vt:variant>
      <vt:variant>
        <vt:lpstr>Заголовки слайдів</vt:lpstr>
      </vt:variant>
      <vt:variant>
        <vt:i4>20</vt:i4>
      </vt:variant>
    </vt:vector>
  </HeadingPairs>
  <TitlesOfParts>
    <vt:vector size="31" baseType="lpstr">
      <vt:lpstr>Arial</vt:lpstr>
      <vt:lpstr>Book Antiqua</vt:lpstr>
      <vt:lpstr>Calibri</vt:lpstr>
      <vt:lpstr>Gabriola</vt:lpstr>
      <vt:lpstr>Lucida Sans</vt:lpstr>
      <vt:lpstr>Monotype Corsiva</vt:lpstr>
      <vt:lpstr>Times New Roman</vt:lpstr>
      <vt:lpstr>Wingdings</vt:lpstr>
      <vt:lpstr>Wingdings 2</vt:lpstr>
      <vt:lpstr>Wingdings 3</vt:lpstr>
      <vt:lpstr>Апекс</vt:lpstr>
      <vt:lpstr>Функції, мета та робота психологічної служби в умовах перебудови системи навчання та виховання дітей на засадах ціннісних орієнтирів та змісту сталого розвитку   </vt:lpstr>
      <vt:lpstr>Презентація PowerPoint</vt:lpstr>
      <vt:lpstr>Презентація PowerPoint</vt:lpstr>
      <vt:lpstr>Презентація PowerPoint</vt:lpstr>
      <vt:lpstr>Презентація PowerPoint</vt:lpstr>
      <vt:lpstr>Метою психологічної роботи на засадах сталого розвитку стало переконання педагогів в актуальності даної проблеми, залучення до активного впровадження принципів сталого розвитку у навчальну та виховну роботу нашого закладу, формування інноваційно –спрямованої  особистості педагога, здатної генерувати творчі ідеї. </vt:lpstr>
      <vt:lpstr>Пріоритетні напрямки психологічної служби при реалізації освіти сталого розвитку:</vt:lpstr>
      <vt:lpstr>Що дає нам психологічна служба у  виховних принципах, що визначають сутність освіти для сталого розвитку?</vt:lpstr>
      <vt:lpstr>Презентація PowerPoint</vt:lpstr>
      <vt:lpstr>Презентація PowerPoint</vt:lpstr>
      <vt:lpstr>Типи інтерактивних технологій психологічної служби з дитячим колективом </vt:lpstr>
      <vt:lpstr>Форми роботи</vt:lpstr>
      <vt:lpstr>Презентація PowerPoint</vt:lpstr>
      <vt:lpstr>Презентація PowerPoint</vt:lpstr>
      <vt:lpstr>Шляхи екологічної реабілітації нашого краю Екогра</vt:lpstr>
      <vt:lpstr>Освіта для сталого розвитку</vt:lpstr>
      <vt:lpstr>Зміст виховання:</vt:lpstr>
      <vt:lpstr>Презентація PowerPoint</vt:lpstr>
      <vt:lpstr>Презентація PowerPoint</vt:lpstr>
      <vt:lpstr>Дякую за увагу!!!</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Наш клас</dc:title>
  <dc:creator>Пользователь</dc:creator>
  <cp:lastModifiedBy>user</cp:lastModifiedBy>
  <cp:revision>73</cp:revision>
  <dcterms:created xsi:type="dcterms:W3CDTF">2013-10-25T06:20:44Z</dcterms:created>
  <dcterms:modified xsi:type="dcterms:W3CDTF">2018-03-07T08:54:17Z</dcterms:modified>
</cp:coreProperties>
</file>