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3" r:id="rId6"/>
    <p:sldId id="262" r:id="rId7"/>
    <p:sldId id="264" r:id="rId8"/>
    <p:sldId id="265" r:id="rId9"/>
    <p:sldId id="266" r:id="rId10"/>
    <p:sldId id="270" r:id="rId11"/>
    <p:sldId id="271" r:id="rId12"/>
    <p:sldId id="275" r:id="rId13"/>
    <p:sldId id="282" r:id="rId14"/>
    <p:sldId id="277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4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ACE4-5F0C-47D7-A0D3-78499B6D3E37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5EC5-6305-4432-A5B1-6D5EA57EC0B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043311" cy="217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9734" y="1556792"/>
            <a:ext cx="5040560" cy="175562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ВПРАВИ ТА ІГРИ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НА  РОЗВИТОК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МИСЛЕННЯ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22080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9. </a:t>
            </a:r>
            <a:r>
              <a:rPr lang="uk-UA" sz="3600" dirty="0" smtClean="0"/>
              <a:t>Формування </a:t>
            </a:r>
            <a:r>
              <a:rPr lang="uk-UA" sz="3600" dirty="0"/>
              <a:t>навичок миттєвої,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або </a:t>
            </a:r>
            <a:r>
              <a:rPr lang="uk-UA" sz="3600" dirty="0"/>
              <a:t>швидкої реакції у доборі слів.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ідібрати слова,  </a:t>
            </a:r>
            <a:r>
              <a:rPr lang="uk-UA" dirty="0"/>
              <a:t>що називають </a:t>
            </a:r>
            <a:r>
              <a:rPr lang="uk-UA" dirty="0" smtClean="0"/>
              <a:t>протилежну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дію </a:t>
            </a:r>
            <a:r>
              <a:rPr lang="uk-UA" dirty="0"/>
              <a:t>(ознаку).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А)                                            </a:t>
            </a:r>
            <a:r>
              <a:rPr lang="uk-UA" dirty="0" smtClean="0"/>
              <a:t>          Б</a:t>
            </a:r>
            <a:r>
              <a:rPr lang="uk-UA" dirty="0"/>
              <a:t>)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Підпливати </a:t>
            </a:r>
            <a:r>
              <a:rPr lang="uk-UA" dirty="0"/>
              <a:t>-                          </a:t>
            </a:r>
            <a:r>
              <a:rPr lang="uk-UA" dirty="0" smtClean="0"/>
              <a:t>        Хворий </a:t>
            </a:r>
            <a:r>
              <a:rPr lang="uk-UA" dirty="0"/>
              <a:t>–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Погасити </a:t>
            </a:r>
            <a:r>
              <a:rPr lang="uk-UA" dirty="0"/>
              <a:t>-                              </a:t>
            </a:r>
            <a:r>
              <a:rPr lang="uk-UA" dirty="0" smtClean="0"/>
              <a:t>        Старий </a:t>
            </a:r>
            <a:r>
              <a:rPr lang="uk-UA" dirty="0"/>
              <a:t>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Співати </a:t>
            </a:r>
            <a:r>
              <a:rPr lang="uk-UA" dirty="0"/>
              <a:t>-                                 </a:t>
            </a:r>
            <a:r>
              <a:rPr lang="uk-UA" dirty="0" smtClean="0"/>
              <a:t>        Бідний </a:t>
            </a:r>
            <a:r>
              <a:rPr lang="uk-UA" dirty="0"/>
              <a:t>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Опускати </a:t>
            </a:r>
            <a:r>
              <a:rPr lang="uk-UA" dirty="0"/>
              <a:t>-                              </a:t>
            </a:r>
            <a:r>
              <a:rPr lang="uk-UA" dirty="0" smtClean="0"/>
              <a:t>        Веселий </a:t>
            </a:r>
            <a:r>
              <a:rPr lang="uk-UA" dirty="0"/>
              <a:t>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Стояти </a:t>
            </a:r>
            <a:r>
              <a:rPr lang="uk-UA" dirty="0"/>
              <a:t>-                                   </a:t>
            </a:r>
            <a:r>
              <a:rPr lang="uk-UA" dirty="0" smtClean="0"/>
              <a:t>        Широкий </a:t>
            </a:r>
            <a:r>
              <a:rPr lang="uk-UA" dirty="0"/>
              <a:t>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Зламати </a:t>
            </a:r>
            <a:r>
              <a:rPr lang="uk-UA" dirty="0"/>
              <a:t>-                               </a:t>
            </a:r>
            <a:r>
              <a:rPr lang="uk-UA" dirty="0" smtClean="0"/>
              <a:t>        Злий </a:t>
            </a:r>
            <a:r>
              <a:rPr lang="uk-UA" dirty="0"/>
              <a:t>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Принести </a:t>
            </a:r>
            <a:r>
              <a:rPr lang="uk-UA" dirty="0"/>
              <a:t>-                             </a:t>
            </a:r>
            <a:r>
              <a:rPr lang="uk-UA" dirty="0" smtClean="0"/>
              <a:t>        Темний </a:t>
            </a:r>
            <a:r>
              <a:rPr lang="uk-UA" dirty="0"/>
              <a:t>– 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595221"/>
            <a:ext cx="2450785" cy="177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78" y="4442569"/>
            <a:ext cx="2641476" cy="179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653536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10. </a:t>
            </a:r>
            <a:r>
              <a:rPr lang="uk-UA" sz="3600" dirty="0"/>
              <a:t>Р</a:t>
            </a:r>
            <a:r>
              <a:rPr lang="uk-UA" sz="3600" dirty="0" smtClean="0"/>
              <a:t>озвиток комунікативних навичок.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u="sng" dirty="0" smtClean="0"/>
              <a:t>Завдання</a:t>
            </a:r>
            <a:r>
              <a:rPr lang="uk-UA" u="sng" dirty="0"/>
              <a:t>.</a:t>
            </a:r>
            <a:r>
              <a:rPr lang="uk-UA" dirty="0"/>
              <a:t> Аргументуй свою думку дописавши подане речення.</a:t>
            </a:r>
            <a:endParaRPr lang="ru-RU" dirty="0"/>
          </a:p>
          <a:p>
            <a:r>
              <a:rPr lang="uk-UA" dirty="0"/>
              <a:t>Я люблю спілкуватись з учнями класу, бо…</a:t>
            </a:r>
            <a:endParaRPr lang="ru-RU" dirty="0"/>
          </a:p>
          <a:p>
            <a:r>
              <a:rPr lang="uk-UA" dirty="0" smtClean="0"/>
              <a:t>Якщо </a:t>
            </a:r>
            <a:r>
              <a:rPr lang="uk-UA" dirty="0"/>
              <a:t>я не вивчив уроку без поважної причини, то…</a:t>
            </a:r>
            <a:endParaRPr lang="ru-RU" dirty="0"/>
          </a:p>
          <a:p>
            <a:r>
              <a:rPr lang="uk-UA" dirty="0"/>
              <a:t>У лісі не можна галасувати, тому що…</a:t>
            </a:r>
            <a:endParaRPr lang="ru-RU" dirty="0"/>
          </a:p>
          <a:p>
            <a:r>
              <a:rPr lang="uk-UA" dirty="0"/>
              <a:t>Не можна близько підходити до пташиного гнізда, тому що…</a:t>
            </a:r>
            <a:endParaRPr lang="ru-RU" dirty="0"/>
          </a:p>
          <a:p>
            <a:r>
              <a:rPr lang="uk-UA" dirty="0"/>
              <a:t>На уроці треба бути уважним, бо…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19446"/>
            <a:ext cx="2016224" cy="14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11. «Хто більше?»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72914"/>
            <a:ext cx="77872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Скласти </a:t>
            </a:r>
            <a:r>
              <a:rPr lang="uk-UA" dirty="0"/>
              <a:t>якнайбільше слів, використовуючи тільки ті букви, з </a:t>
            </a:r>
            <a:r>
              <a:rPr lang="uk-UA" dirty="0" smtClean="0"/>
              <a:t>яких </a:t>
            </a:r>
            <a:r>
              <a:rPr lang="uk-UA" dirty="0"/>
              <a:t>воно складається. </a:t>
            </a:r>
            <a:r>
              <a:rPr lang="uk-UA" dirty="0" smtClean="0"/>
              <a:t> </a:t>
            </a:r>
            <a:endParaRPr lang="ru-RU" dirty="0"/>
          </a:p>
          <a:p>
            <a:pPr>
              <a:buNone/>
            </a:pPr>
            <a:r>
              <a:rPr lang="uk-UA" b="1" dirty="0" smtClean="0"/>
              <a:t>                           ЛАСТІВКА</a:t>
            </a:r>
          </a:p>
          <a:p>
            <a:pPr marL="0" indent="0">
              <a:buNone/>
            </a:pPr>
            <a:r>
              <a:rPr lang="uk-UA" dirty="0" smtClean="0"/>
              <a:t>Стіл</a:t>
            </a:r>
            <a:r>
              <a:rPr lang="uk-UA" dirty="0"/>
              <a:t>, лак, салат, кава, вітала, тікала, тікав, сітка, лавка, віл, кіт, світ, сіла, Савка, літа, така…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183904" cy="163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31" y="5130705"/>
            <a:ext cx="1569741" cy="106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06" y="4740830"/>
            <a:ext cx="2484870" cy="132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35" y="5232475"/>
            <a:ext cx="16954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11964"/>
            <a:ext cx="198550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12. «Хто більше?»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128792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                        МУЗИКАНТ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Танк, музика, кант, кузина, муза,</a:t>
            </a:r>
          </a:p>
          <a:p>
            <a:pPr>
              <a:buNone/>
            </a:pPr>
            <a:r>
              <a:rPr lang="uk-UA" dirty="0" smtClean="0"/>
              <a:t> зима, таз, туз…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                               САДІВНИК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Сад, сів, сік, садив, віник, Іван, нива, два, сани, він, вік…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1519238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64" y="4581610"/>
            <a:ext cx="2096379" cy="157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13.«Зайчик»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708920"/>
            <a:ext cx="7715200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sz="3000" dirty="0" smtClean="0"/>
          </a:p>
          <a:p>
            <a:pPr>
              <a:buNone/>
            </a:pPr>
            <a:r>
              <a:rPr lang="uk-UA" sz="3000" dirty="0" smtClean="0"/>
              <a:t>Прочитайте </a:t>
            </a:r>
            <a:r>
              <a:rPr lang="uk-UA" sz="3000" dirty="0"/>
              <a:t>склади, «стрибаючи», як зайчик, </a:t>
            </a:r>
            <a:endParaRPr lang="uk-UA" sz="3000" dirty="0" smtClean="0"/>
          </a:p>
          <a:p>
            <a:pPr>
              <a:buNone/>
            </a:pPr>
            <a:r>
              <a:rPr lang="uk-UA" sz="3000" dirty="0" smtClean="0"/>
              <a:t>                      «</a:t>
            </a:r>
            <a:r>
              <a:rPr lang="uk-UA" sz="3000" dirty="0"/>
              <a:t>з однієї купинки на іншу</a:t>
            </a:r>
            <a:r>
              <a:rPr lang="uk-UA" sz="3000" dirty="0" smtClean="0"/>
              <a:t>».</a:t>
            </a:r>
          </a:p>
          <a:p>
            <a:pPr>
              <a:buNone/>
            </a:pPr>
            <a:r>
              <a:rPr lang="uk-UA" sz="3000" dirty="0" smtClean="0"/>
              <a:t>Наприклад:</a:t>
            </a:r>
            <a:endParaRPr lang="ru-RU" sz="3000" dirty="0"/>
          </a:p>
          <a:p>
            <a:pPr>
              <a:buNone/>
            </a:pPr>
            <a:r>
              <a:rPr lang="uk-UA" dirty="0" smtClean="0"/>
              <a:t>  </a:t>
            </a:r>
            <a:r>
              <a:rPr lang="uk-UA" sz="2800" dirty="0" smtClean="0"/>
              <a:t>По  </a:t>
            </a:r>
            <a:r>
              <a:rPr lang="uk-UA" sz="2800" dirty="0" err="1"/>
              <a:t>гу</a:t>
            </a:r>
            <a:r>
              <a:rPr lang="uk-UA" sz="2800" dirty="0"/>
              <a:t>  сам   то  </a:t>
            </a:r>
            <a:r>
              <a:rPr lang="uk-UA" sz="2800" dirty="0" err="1"/>
              <a:t>зе</a:t>
            </a:r>
            <a:r>
              <a:rPr lang="uk-UA" sz="2800" dirty="0"/>
              <a:t>   бо </a:t>
            </a:r>
            <a:r>
              <a:rPr lang="uk-UA" sz="2800" dirty="0" err="1"/>
              <a:t>ка</a:t>
            </a:r>
            <a:r>
              <a:rPr lang="uk-UA" sz="2800" dirty="0"/>
              <a:t> до  у    </a:t>
            </a:r>
            <a:r>
              <a:rPr lang="uk-UA" sz="2800" dirty="0" err="1"/>
              <a:t>ло</a:t>
            </a:r>
            <a:r>
              <a:rPr lang="uk-UA" sz="2800" dirty="0"/>
              <a:t>   лі </a:t>
            </a:r>
            <a:r>
              <a:rPr lang="uk-UA" sz="2800" dirty="0" err="1"/>
              <a:t>зує</a:t>
            </a:r>
            <a:r>
              <a:rPr lang="uk-UA" sz="2800" dirty="0"/>
              <a:t>  </a:t>
            </a:r>
            <a:r>
              <a:rPr lang="uk-UA" sz="2800" dirty="0" err="1"/>
              <a:t>ро</a:t>
            </a:r>
            <a:r>
              <a:rPr lang="uk-UA" sz="2800" dirty="0"/>
              <a:t>   а</a:t>
            </a:r>
            <a:endParaRPr lang="ru-RU" sz="2800" dirty="0"/>
          </a:p>
          <a:p>
            <a:pPr>
              <a:buNone/>
            </a:pPr>
            <a:r>
              <a:rPr lang="uk-UA" sz="2800" dirty="0" smtClean="0"/>
              <a:t>   1     </a:t>
            </a:r>
            <a:r>
              <a:rPr lang="uk-UA" sz="2800" dirty="0"/>
              <a:t>6     8     12  14  10  2   4    9   11  13  3     5    7</a:t>
            </a:r>
            <a:endParaRPr lang="ru-RU" sz="2800" dirty="0"/>
          </a:p>
          <a:p>
            <a:pPr>
              <a:buNone/>
            </a:pPr>
            <a:r>
              <a:rPr lang="uk-UA" sz="2800" dirty="0" smtClean="0"/>
              <a:t>            Показує </a:t>
            </a:r>
            <a:r>
              <a:rPr lang="uk-UA" sz="2800" dirty="0"/>
              <a:t>дорогу, а сам у болото </a:t>
            </a:r>
            <a:r>
              <a:rPr lang="uk-UA" sz="2800" dirty="0" smtClean="0"/>
              <a:t>лізе</a:t>
            </a:r>
            <a:endParaRPr lang="en-US" sz="2800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60" y="692696"/>
            <a:ext cx="1970818" cy="23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6623"/>
            <a:ext cx="1564953" cy="267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Використані  джерела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Барташнікова</a:t>
            </a:r>
            <a:r>
              <a:rPr lang="ru-RU" dirty="0"/>
              <a:t> Т. А., </a:t>
            </a:r>
            <a:r>
              <a:rPr lang="ru-RU" dirty="0" err="1"/>
              <a:t>Барташніков</a:t>
            </a:r>
            <a:r>
              <a:rPr lang="ru-RU" dirty="0"/>
              <a:t> О. О.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та </a:t>
            </a:r>
            <a:r>
              <a:rPr lang="ru-RU" dirty="0" err="1"/>
              <a:t>навиків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- </a:t>
            </a:r>
            <a:r>
              <a:rPr lang="ru-RU" dirty="0" err="1"/>
              <a:t>Тернопіль</a:t>
            </a:r>
            <a:r>
              <a:rPr lang="ru-RU" dirty="0"/>
              <a:t>, "Богдан", </a:t>
            </a:r>
            <a:r>
              <a:rPr lang="ru-RU" dirty="0" smtClean="0"/>
              <a:t>1998</a:t>
            </a:r>
          </a:p>
          <a:p>
            <a:pPr lvl="0"/>
            <a:r>
              <a:rPr lang="ru-RU" dirty="0" err="1"/>
              <a:t>Митник</a:t>
            </a:r>
            <a:r>
              <a:rPr lang="ru-RU" dirty="0"/>
              <a:t> О. Курс «</a:t>
            </a:r>
            <a:r>
              <a:rPr lang="ru-RU" dirty="0" err="1"/>
              <a:t>Логіка</a:t>
            </a:r>
            <a:r>
              <a:rPr lang="ru-RU" dirty="0"/>
              <a:t>»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// Початкова школа. -2007. - № </a:t>
            </a:r>
            <a:r>
              <a:rPr lang="ru-RU" dirty="0" smtClean="0"/>
              <a:t>10</a:t>
            </a:r>
          </a:p>
          <a:p>
            <a:r>
              <a:rPr lang="uk-UA" dirty="0"/>
              <a:t>Карпенко </a:t>
            </a:r>
            <a:r>
              <a:rPr lang="uk-UA" dirty="0" smtClean="0"/>
              <a:t>Л.П. </a:t>
            </a:r>
            <a:r>
              <a:rPr lang="ru-RU" dirty="0"/>
              <a:t>" </a:t>
            </a:r>
            <a:r>
              <a:rPr lang="uk-UA" dirty="0" smtClean="0"/>
              <a:t>Ігри </a:t>
            </a:r>
            <a:r>
              <a:rPr lang="uk-UA" dirty="0"/>
              <a:t>та вправи для розвитку уваги, пам´яті, мислення й уяви молодших школярів на уроках </a:t>
            </a:r>
            <a:r>
              <a:rPr lang="uk-UA" dirty="0" smtClean="0"/>
              <a:t>мови</a:t>
            </a:r>
            <a:r>
              <a:rPr lang="ru-RU" dirty="0"/>
              <a:t> </a:t>
            </a:r>
            <a:r>
              <a:rPr lang="ru-RU" dirty="0" smtClean="0"/>
              <a:t>“</a:t>
            </a:r>
            <a:r>
              <a:rPr lang="uk-UA" smtClean="0"/>
              <a:t>2010</a:t>
            </a:r>
            <a:endParaRPr lang="ru-RU" dirty="0"/>
          </a:p>
          <a:p>
            <a:r>
              <a:rPr lang="en-US" dirty="0" smtClean="0"/>
              <a:t>Internet-</a:t>
            </a:r>
            <a:r>
              <a:rPr lang="uk-UA" dirty="0" smtClean="0"/>
              <a:t>ресурси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8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692585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1. Назвати </a:t>
            </a:r>
            <a:r>
              <a:rPr lang="uk-UA" sz="3200" dirty="0"/>
              <a:t>предмети одним узагальнюючим словом: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uk-UA" sz="2800" dirty="0" smtClean="0"/>
              <a:t>яблуко,  груша, слива   </a:t>
            </a:r>
            <a:r>
              <a:rPr lang="uk-UA" sz="2800" dirty="0"/>
              <a:t>… - </a:t>
            </a:r>
            <a:r>
              <a:rPr lang="uk-UA" sz="2800" dirty="0" smtClean="0"/>
              <a:t>це     </a:t>
            </a:r>
          </a:p>
          <a:p>
            <a:pPr lvl="2">
              <a:buNone/>
            </a:pPr>
            <a:r>
              <a:rPr lang="uk-UA" sz="2800" dirty="0" smtClean="0"/>
              <a:t>         </a:t>
            </a:r>
            <a:endParaRPr lang="ru-RU" sz="2800" dirty="0"/>
          </a:p>
          <a:p>
            <a:pPr lvl="2">
              <a:buNone/>
            </a:pPr>
            <a:r>
              <a:rPr lang="uk-UA" sz="2800" dirty="0"/>
              <a:t>помідор, огірок, капуста,   … - це </a:t>
            </a:r>
            <a:r>
              <a:rPr lang="uk-UA" sz="2800" dirty="0" smtClean="0"/>
              <a:t>   </a:t>
            </a:r>
          </a:p>
          <a:p>
            <a:pPr lvl="2">
              <a:buNone/>
            </a:pPr>
            <a:endParaRPr lang="ru-RU" sz="2800" dirty="0"/>
          </a:p>
          <a:p>
            <a:pPr lvl="2">
              <a:buNone/>
            </a:pPr>
            <a:r>
              <a:rPr lang="uk-UA" sz="2800" dirty="0"/>
              <a:t>ялина, верба, </a:t>
            </a:r>
            <a:r>
              <a:rPr lang="uk-UA" sz="2800" dirty="0" smtClean="0"/>
              <a:t>дуб  </a:t>
            </a:r>
            <a:r>
              <a:rPr lang="uk-UA" sz="2800" dirty="0"/>
              <a:t>… - </a:t>
            </a:r>
            <a:r>
              <a:rPr lang="uk-UA" sz="2800" dirty="0" smtClean="0"/>
              <a:t>це          </a:t>
            </a:r>
          </a:p>
          <a:p>
            <a:pPr lvl="2">
              <a:buNone/>
            </a:pPr>
            <a:endParaRPr lang="ru-RU" sz="2800" dirty="0"/>
          </a:p>
          <a:p>
            <a:pPr lvl="2">
              <a:buNone/>
            </a:pPr>
            <a:r>
              <a:rPr lang="uk-UA" sz="2800" dirty="0"/>
              <a:t>курка, гуска, індик,   … - </a:t>
            </a:r>
            <a:r>
              <a:rPr lang="uk-UA" sz="2800" dirty="0" smtClean="0"/>
              <a:t>це     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87" y="2564904"/>
            <a:ext cx="1574154" cy="88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44" y="1340768"/>
            <a:ext cx="1080120" cy="108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49" y="3585867"/>
            <a:ext cx="1149431" cy="1115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4941168"/>
            <a:ext cx="1785311" cy="1097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 </a:t>
            </a:r>
            <a:r>
              <a:rPr lang="uk-UA" sz="3600" dirty="0" smtClean="0"/>
              <a:t>Встав букви і вилучи зайвий предмет: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>
              <a:buNone/>
            </a:pPr>
            <a:r>
              <a:rPr lang="uk-UA" dirty="0" err="1" smtClean="0"/>
              <a:t>М</a:t>
            </a:r>
            <a:r>
              <a:rPr lang="uk-UA" dirty="0" err="1"/>
              <a:t>..р..з</a:t>
            </a:r>
            <a:r>
              <a:rPr lang="uk-UA" dirty="0"/>
              <a:t>                 </a:t>
            </a:r>
            <a:r>
              <a:rPr lang="uk-UA" dirty="0" smtClean="0"/>
              <a:t> </a:t>
            </a:r>
            <a:r>
              <a:rPr lang="uk-UA" dirty="0" err="1" smtClean="0"/>
              <a:t>Г</a:t>
            </a:r>
            <a:r>
              <a:rPr lang="uk-UA" dirty="0" err="1"/>
              <a:t>..з..та</a:t>
            </a:r>
            <a:r>
              <a:rPr lang="uk-UA" dirty="0"/>
              <a:t>                  </a:t>
            </a:r>
            <a:r>
              <a:rPr lang="uk-UA" dirty="0" smtClean="0"/>
              <a:t> </a:t>
            </a:r>
            <a:r>
              <a:rPr lang="uk-UA" dirty="0" err="1" smtClean="0"/>
              <a:t>Д</a:t>
            </a:r>
            <a:r>
              <a:rPr lang="uk-UA" dirty="0" err="1"/>
              <a:t>..в..ий</a:t>
            </a:r>
            <a:endParaRPr lang="ru-RU" dirty="0"/>
          </a:p>
          <a:p>
            <a:pPr>
              <a:buNone/>
            </a:pPr>
            <a:r>
              <a:rPr lang="uk-UA" dirty="0"/>
              <a:t>С..і..                     </a:t>
            </a:r>
            <a:r>
              <a:rPr lang="uk-UA" dirty="0" smtClean="0"/>
              <a:t>  </a:t>
            </a:r>
            <a:r>
              <a:rPr lang="uk-UA" dirty="0" err="1" smtClean="0"/>
              <a:t>Кн</a:t>
            </a:r>
            <a:r>
              <a:rPr lang="uk-UA" dirty="0" err="1"/>
              <a:t>..г</a:t>
            </a:r>
            <a:r>
              <a:rPr lang="uk-UA" dirty="0"/>
              <a:t>..                   </a:t>
            </a:r>
            <a:r>
              <a:rPr lang="uk-UA" dirty="0" smtClean="0"/>
              <a:t> </a:t>
            </a:r>
            <a:r>
              <a:rPr lang="uk-UA" dirty="0" err="1" smtClean="0"/>
              <a:t>В</a:t>
            </a:r>
            <a:r>
              <a:rPr lang="uk-UA" dirty="0" err="1"/>
              <a:t>..л..к..й</a:t>
            </a:r>
            <a:endParaRPr lang="ru-RU" dirty="0"/>
          </a:p>
          <a:p>
            <a:pPr>
              <a:buNone/>
            </a:pPr>
            <a:r>
              <a:rPr lang="uk-UA" dirty="0" err="1"/>
              <a:t>Л..д</a:t>
            </a:r>
            <a:r>
              <a:rPr lang="uk-UA" dirty="0"/>
              <a:t>                      </a:t>
            </a:r>
            <a:r>
              <a:rPr lang="uk-UA" dirty="0" smtClean="0"/>
              <a:t>  </a:t>
            </a:r>
            <a:r>
              <a:rPr lang="uk-UA" dirty="0" err="1" smtClean="0"/>
              <a:t>Ж</a:t>
            </a:r>
            <a:r>
              <a:rPr lang="uk-UA" dirty="0" err="1"/>
              <a:t>..рн..л</a:t>
            </a:r>
            <a:r>
              <a:rPr lang="uk-UA" dirty="0"/>
              <a:t>               </a:t>
            </a:r>
            <a:r>
              <a:rPr lang="uk-UA" dirty="0" err="1" smtClean="0"/>
              <a:t>К</a:t>
            </a:r>
            <a:r>
              <a:rPr lang="uk-UA" dirty="0" err="1"/>
              <a:t>..р..тк..й</a:t>
            </a:r>
            <a:endParaRPr lang="ru-RU" dirty="0"/>
          </a:p>
          <a:p>
            <a:pPr>
              <a:buNone/>
            </a:pPr>
            <a:r>
              <a:rPr lang="uk-UA" dirty="0" err="1"/>
              <a:t>К..в..н</a:t>
            </a:r>
            <a:r>
              <a:rPr lang="uk-UA" dirty="0"/>
              <a:t>                  </a:t>
            </a:r>
            <a:r>
              <a:rPr lang="uk-UA" dirty="0" smtClean="0"/>
              <a:t>  </a:t>
            </a:r>
            <a:r>
              <a:rPr lang="uk-UA" dirty="0" err="1" smtClean="0"/>
              <a:t>К</a:t>
            </a:r>
            <a:r>
              <a:rPr lang="uk-UA" dirty="0" err="1"/>
              <a:t>..ша</a:t>
            </a:r>
            <a:r>
              <a:rPr lang="uk-UA" dirty="0"/>
              <a:t>                    </a:t>
            </a:r>
            <a:r>
              <a:rPr lang="uk-UA" dirty="0" err="1" smtClean="0"/>
              <a:t>В</a:t>
            </a:r>
            <a:r>
              <a:rPr lang="uk-UA" dirty="0" err="1"/>
              <a:t>..да</a:t>
            </a:r>
            <a:endParaRPr lang="ru-RU" dirty="0"/>
          </a:p>
          <a:p>
            <a:endParaRPr lang="ru-RU" dirty="0"/>
          </a:p>
        </p:txBody>
      </p:sp>
      <p:pic>
        <p:nvPicPr>
          <p:cNvPr id="19458" name="Picture 2" descr="http://world.lib.ru/img/b/bershadskij_w_e/a/a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1997968" cy="1989643"/>
          </a:xfrm>
          <a:prstGeom prst="rect">
            <a:avLst/>
          </a:prstGeom>
          <a:noFill/>
        </p:spPr>
      </p:pic>
      <p:pic>
        <p:nvPicPr>
          <p:cNvPr id="19460" name="Picture 4" descr="http://im0-tub-ua.yandex.net/i?id=342477076-04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005064"/>
            <a:ext cx="1905332" cy="1512168"/>
          </a:xfrm>
          <a:prstGeom prst="rect">
            <a:avLst/>
          </a:prstGeom>
          <a:noFill/>
        </p:spPr>
      </p:pic>
      <p:pic>
        <p:nvPicPr>
          <p:cNvPr id="19462" name="Picture 6" descr="http://im0-tub-ua.yandex.net/i?id=285882707-0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0912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600" dirty="0" smtClean="0"/>
              <a:t>3.Узагальнити через протиставлення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uk-UA" dirty="0" smtClean="0"/>
              <a:t>                дуб </a:t>
            </a:r>
            <a:r>
              <a:rPr lang="uk-UA" dirty="0"/>
              <a:t>– дерево, а смородина - </a:t>
            </a:r>
            <a:r>
              <a:rPr lang="uk-UA" dirty="0" smtClean="0"/>
              <a:t>…</a:t>
            </a:r>
          </a:p>
          <a:p>
            <a:pPr lvl="0">
              <a:buNone/>
            </a:pPr>
            <a:endParaRPr lang="uk-UA" dirty="0" smtClean="0"/>
          </a:p>
          <a:p>
            <a:pPr lvl="0">
              <a:buNone/>
            </a:pPr>
            <a:endParaRPr lang="uk-UA" dirty="0" smtClean="0"/>
          </a:p>
          <a:p>
            <a:pPr lvl="0">
              <a:buNone/>
            </a:pPr>
            <a:endParaRPr lang="ru-RU" dirty="0"/>
          </a:p>
          <a:p>
            <a:pPr lvl="0">
              <a:buNone/>
            </a:pPr>
            <a:r>
              <a:rPr lang="uk-UA" dirty="0" smtClean="0"/>
              <a:t>                  плаття </a:t>
            </a:r>
            <a:r>
              <a:rPr lang="uk-UA" dirty="0"/>
              <a:t>– одяг, а черевики - …</a:t>
            </a:r>
            <a:endParaRPr lang="ru-RU" dirty="0"/>
          </a:p>
          <a:p>
            <a:endParaRPr lang="ru-RU" dirty="0"/>
          </a:p>
        </p:txBody>
      </p:sp>
      <p:pic>
        <p:nvPicPr>
          <p:cNvPr id="18436" name="Picture 4" descr="http://www.abc-color.com/image/coloring/trees/001/oak/oak-picture-color-2.png"/>
          <p:cNvPicPr>
            <a:picLocks noChangeAspect="1" noChangeArrowheads="1"/>
          </p:cNvPicPr>
          <p:nvPr/>
        </p:nvPicPr>
        <p:blipFill>
          <a:blip r:embed="rId2" cstate="print"/>
          <a:srcRect l="8190" r="12642" b="4921"/>
          <a:stretch>
            <a:fillRect/>
          </a:stretch>
        </p:blipFill>
        <p:spPr bwMode="auto">
          <a:xfrm>
            <a:off x="1691680" y="2204864"/>
            <a:ext cx="2088232" cy="1728192"/>
          </a:xfrm>
          <a:prstGeom prst="rect">
            <a:avLst/>
          </a:prstGeom>
          <a:noFill/>
        </p:spPr>
      </p:pic>
      <p:pic>
        <p:nvPicPr>
          <p:cNvPr id="18438" name="Picture 6" descr="http://im4-tub-ua.yandex.net/i?id=11606987-0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48880"/>
            <a:ext cx="1605298" cy="1584176"/>
          </a:xfrm>
          <a:prstGeom prst="rect">
            <a:avLst/>
          </a:prstGeom>
          <a:noFill/>
        </p:spPr>
      </p:pic>
      <p:pic>
        <p:nvPicPr>
          <p:cNvPr id="18440" name="Picture 8" descr="http://im3-tub-ua.yandex.net/i?id=477398536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653136"/>
            <a:ext cx="2190750" cy="1428750"/>
          </a:xfrm>
          <a:prstGeom prst="rect">
            <a:avLst/>
          </a:prstGeom>
          <a:noFill/>
        </p:spPr>
      </p:pic>
      <p:pic>
        <p:nvPicPr>
          <p:cNvPr id="18442" name="Picture 10" descr="http://im3-tub-ua.yandex.net/i?id=486016192-5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085184"/>
            <a:ext cx="1415317" cy="9967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4.«Чарівні перетворення»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Дібрати </a:t>
            </a:r>
            <a:r>
              <a:rPr lang="uk-UA" dirty="0"/>
              <a:t>до поданого слова якнайбільше нових слів, замінюючи лише одну літеру. Коли це неможливо, замінюємо 2 літери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b="1" dirty="0" smtClean="0"/>
              <a:t>                       Н О Р А</a:t>
            </a:r>
            <a:endParaRPr lang="ru-RU" b="1" dirty="0"/>
          </a:p>
          <a:p>
            <a:pPr marL="0" indent="0">
              <a:buNone/>
            </a:pPr>
            <a:endParaRPr lang="uk-UA" i="1" dirty="0" smtClean="0"/>
          </a:p>
          <a:p>
            <a:pPr marL="0" indent="0">
              <a:buNone/>
            </a:pPr>
            <a:r>
              <a:rPr lang="uk-UA" i="1" dirty="0" smtClean="0"/>
              <a:t>Нора </a:t>
            </a:r>
            <a:r>
              <a:rPr lang="uk-UA" i="1" dirty="0"/>
              <a:t>– нога – ноша – наша – Маша – миша – муха – мука – рука – ріка – Ніка – Ніла – Ніна.</a:t>
            </a:r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1"/>
            <a:ext cx="2871980" cy="1615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 smtClean="0"/>
              <a:t>5. Визначити предмет за його ознаками (колір, форма, розмір…):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легка</a:t>
            </a:r>
            <a:r>
              <a:rPr lang="uk-UA" dirty="0"/>
              <a:t>, </a:t>
            </a:r>
            <a:r>
              <a:rPr lang="uk-UA" dirty="0" err="1"/>
              <a:t>м’</a:t>
            </a:r>
            <a:r>
              <a:rPr lang="en-US" dirty="0" err="1"/>
              <a:t>яка</a:t>
            </a:r>
            <a:r>
              <a:rPr lang="uk-UA" dirty="0"/>
              <a:t>,</a:t>
            </a:r>
            <a:r>
              <a:rPr lang="en-US" dirty="0"/>
              <a:t> </a:t>
            </a:r>
            <a:r>
              <a:rPr lang="en-US" dirty="0" err="1"/>
              <a:t>бі</a:t>
            </a:r>
            <a:r>
              <a:rPr lang="uk-UA" dirty="0" err="1"/>
              <a:t>ла</a:t>
            </a:r>
            <a:r>
              <a:rPr lang="uk-UA" dirty="0"/>
              <a:t> - </a:t>
            </a:r>
            <a:r>
              <a:rPr lang="uk-UA" dirty="0" smtClean="0"/>
              <a:t>…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uk-UA" dirty="0"/>
              <a:t>струнка, висока, білокора </a:t>
            </a:r>
            <a:r>
              <a:rPr lang="uk-UA" dirty="0" smtClean="0"/>
              <a:t>-…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uk-UA" dirty="0"/>
              <a:t>пухнаста, руда, працьовита -…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1956531" cy="1212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67" y="2852936"/>
            <a:ext cx="12192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58112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6.Відгадування </a:t>
            </a:r>
            <a:r>
              <a:rPr lang="uk-UA" sz="3200" dirty="0"/>
              <a:t>загадок на підставі опису окремих ознак.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u="sng" dirty="0" smtClean="0"/>
              <a:t>Загадка</a:t>
            </a:r>
            <a:r>
              <a:rPr lang="uk-UA" dirty="0"/>
              <a:t>. Була зелена я, маленька. А потім стала червоненька. На сонці почорніла я - значить, що достигла я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uk-UA" u="sng" dirty="0" smtClean="0"/>
              <a:t>Загадка</a:t>
            </a:r>
            <a:r>
              <a:rPr lang="uk-UA" u="sng" dirty="0"/>
              <a:t>.</a:t>
            </a:r>
            <a:r>
              <a:rPr lang="uk-UA" dirty="0"/>
              <a:t> Чорне сукно лізе у вікно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uk-UA" u="sng" dirty="0" smtClean="0"/>
              <a:t>Загадка</a:t>
            </a:r>
            <a:r>
              <a:rPr lang="uk-UA" u="sng" dirty="0"/>
              <a:t>.</a:t>
            </a:r>
            <a:r>
              <a:rPr lang="uk-UA" dirty="0"/>
              <a:t> Коли нема чекають, коли прийду – тікають</a:t>
            </a:r>
            <a:r>
              <a:rPr lang="uk-UA" dirty="0" smtClean="0"/>
              <a:t>?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2"/>
            <a:ext cx="1224136" cy="163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82906"/>
            <a:ext cx="1649760" cy="12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5224"/>
            <a:ext cx="1923133" cy="1224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/>
              <a:t>7</a:t>
            </a:r>
            <a:r>
              <a:rPr lang="uk-UA" sz="3200" dirty="0" smtClean="0"/>
              <a:t>. «Групування слів»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                  Завдання</a:t>
            </a:r>
            <a:r>
              <a:rPr lang="uk-UA" dirty="0"/>
              <a:t>:</a:t>
            </a:r>
            <a:r>
              <a:rPr lang="uk-UA" dirty="0" smtClean="0"/>
              <a:t> </a:t>
            </a:r>
            <a:r>
              <a:rPr lang="uk-UA" dirty="0"/>
              <a:t>Скласти можливі групи слів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Карась                            </a:t>
            </a:r>
            <a:r>
              <a:rPr lang="uk-UA" dirty="0"/>
              <a:t>береза                         портфель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Тополя                            </a:t>
            </a:r>
            <a:r>
              <a:rPr lang="uk-UA" dirty="0"/>
              <a:t>щука                           </a:t>
            </a:r>
            <a:r>
              <a:rPr lang="uk-UA" dirty="0" smtClean="0"/>
              <a:t> олівець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Акула                              </a:t>
            </a:r>
            <a:r>
              <a:rPr lang="uk-UA" dirty="0"/>
              <a:t>пенал                          опеньок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Маслюк                          </a:t>
            </a:r>
            <a:r>
              <a:rPr lang="uk-UA" dirty="0"/>
              <a:t>кит                               </a:t>
            </a:r>
            <a:r>
              <a:rPr lang="uk-UA" dirty="0" err="1"/>
              <a:t>підберезовик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Мухомор                       бліда </a:t>
            </a:r>
            <a:r>
              <a:rPr lang="uk-UA" dirty="0"/>
              <a:t>поганка            </a:t>
            </a:r>
            <a:r>
              <a:rPr lang="uk-UA" dirty="0" smtClean="0"/>
              <a:t>альбом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                  Відповіді </a:t>
            </a:r>
            <a:r>
              <a:rPr lang="uk-UA" dirty="0"/>
              <a:t>можливих </a:t>
            </a:r>
            <a:r>
              <a:rPr lang="uk-UA" dirty="0" smtClean="0"/>
              <a:t>груп:</a:t>
            </a:r>
            <a:endParaRPr lang="ru-RU" dirty="0"/>
          </a:p>
          <a:p>
            <a:r>
              <a:rPr lang="uk-UA" dirty="0"/>
              <a:t>Карась, щука, акула, кит – живуть у воді.</a:t>
            </a:r>
            <a:endParaRPr lang="ru-RU" dirty="0"/>
          </a:p>
          <a:p>
            <a:r>
              <a:rPr lang="uk-UA" dirty="0"/>
              <a:t>Щука, акула – риби хижаки.</a:t>
            </a:r>
            <a:endParaRPr lang="ru-RU" dirty="0"/>
          </a:p>
          <a:p>
            <a:r>
              <a:rPr lang="uk-UA" dirty="0"/>
              <a:t>Маслюк, </a:t>
            </a:r>
            <a:r>
              <a:rPr lang="uk-UA" dirty="0" err="1"/>
              <a:t>підберезовик</a:t>
            </a:r>
            <a:r>
              <a:rPr lang="uk-UA" dirty="0"/>
              <a:t>, опеньок – їстівні гриби.</a:t>
            </a:r>
            <a:endParaRPr lang="ru-RU" dirty="0"/>
          </a:p>
          <a:p>
            <a:r>
              <a:rPr lang="uk-UA" dirty="0"/>
              <a:t>Мухомор, бліда поганка – </a:t>
            </a:r>
            <a:r>
              <a:rPr lang="uk-UA" dirty="0" smtClean="0"/>
              <a:t>отруйні </a:t>
            </a:r>
            <a:r>
              <a:rPr lang="uk-UA" dirty="0"/>
              <a:t>гриби.</a:t>
            </a:r>
            <a:endParaRPr lang="ru-RU" dirty="0"/>
          </a:p>
          <a:p>
            <a:r>
              <a:rPr lang="uk-UA" dirty="0"/>
              <a:t>Пенал, олівець, альбом – шкільне приладдя.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48318"/>
            <a:ext cx="129614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93" y="5247861"/>
            <a:ext cx="1795962" cy="134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01208"/>
            <a:ext cx="1721768" cy="129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80181"/>
            <a:ext cx="2006542" cy="149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02" b="783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81"/>
          <a:stretch/>
        </p:blipFill>
        <p:spPr bwMode="auto">
          <a:xfrm>
            <a:off x="6300192" y="2780928"/>
            <a:ext cx="2641476" cy="15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/>
              <a:t>8</a:t>
            </a:r>
            <a:r>
              <a:rPr lang="uk-UA" sz="3200" dirty="0" smtClean="0"/>
              <a:t>. </a:t>
            </a:r>
            <a:r>
              <a:rPr lang="uk-UA" sz="3200" dirty="0"/>
              <a:t>«</a:t>
            </a:r>
            <a:r>
              <a:rPr lang="uk-UA" sz="3200" dirty="0" err="1"/>
              <a:t>Словотворці</a:t>
            </a:r>
            <a:r>
              <a:rPr lang="uk-UA" sz="3200" dirty="0"/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Від </a:t>
            </a:r>
            <a:r>
              <a:rPr lang="uk-UA" dirty="0"/>
              <a:t>поданих слів утворити </a:t>
            </a:r>
            <a:r>
              <a:rPr lang="uk-UA" dirty="0" smtClean="0"/>
              <a:t>якнайбільше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спільнокореневих</a:t>
            </a:r>
            <a:r>
              <a:rPr lang="uk-UA" dirty="0"/>
              <a:t>.</a:t>
            </a:r>
            <a:endParaRPr lang="ru-RU" dirty="0"/>
          </a:p>
          <a:p>
            <a:r>
              <a:rPr lang="uk-UA" i="1" dirty="0" smtClean="0"/>
              <a:t>Сіль</a:t>
            </a:r>
            <a:r>
              <a:rPr lang="uk-UA" i="1" dirty="0"/>
              <a:t>, </a:t>
            </a:r>
            <a:endParaRPr lang="uk-UA" i="1" dirty="0" smtClean="0"/>
          </a:p>
          <a:p>
            <a:r>
              <a:rPr lang="uk-UA" i="1" dirty="0" smtClean="0"/>
              <a:t>літо</a:t>
            </a:r>
            <a:r>
              <a:rPr lang="uk-UA" i="1" dirty="0"/>
              <a:t>, </a:t>
            </a:r>
            <a:endParaRPr lang="uk-UA" i="1" dirty="0" smtClean="0"/>
          </a:p>
          <a:p>
            <a:r>
              <a:rPr lang="uk-UA" i="1" dirty="0" smtClean="0"/>
              <a:t>день</a:t>
            </a:r>
            <a:r>
              <a:rPr lang="uk-UA" i="1" dirty="0"/>
              <a:t>, </a:t>
            </a:r>
            <a:endParaRPr lang="uk-UA" i="1" dirty="0" smtClean="0"/>
          </a:p>
          <a:p>
            <a:r>
              <a:rPr lang="uk-UA" i="1" dirty="0" smtClean="0"/>
              <a:t>дорога</a:t>
            </a:r>
            <a:r>
              <a:rPr lang="uk-UA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74" y="2708920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97694"/>
            <a:ext cx="2206087" cy="146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"/>
          <a:stretch/>
        </p:blipFill>
        <p:spPr bwMode="auto">
          <a:xfrm>
            <a:off x="5267158" y="3861048"/>
            <a:ext cx="2140736" cy="156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10201"/>
            <a:ext cx="2344716" cy="1465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735</Words>
  <Application>Microsoft Office PowerPoint</Application>
  <PresentationFormat>Екран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ВПРАВИ ТА ІГРИ  НА  РОЗВИТОК  МИСЛЕННЯ  </vt:lpstr>
      <vt:lpstr>1. Назвати предмети одним узагальнюючим словом: </vt:lpstr>
      <vt:lpstr>2. Встав букви і вилучи зайвий предмет: </vt:lpstr>
      <vt:lpstr> 3.Узагальнити через протиставлення </vt:lpstr>
      <vt:lpstr>4.«Чарівні перетворення»</vt:lpstr>
      <vt:lpstr>5. Визначити предмет за його ознаками (колір, форма, розмір…): </vt:lpstr>
      <vt:lpstr>6.Відгадування загадок на підставі опису окремих ознак.</vt:lpstr>
      <vt:lpstr>7. «Групування слів» </vt:lpstr>
      <vt:lpstr>8. «Словотворці» </vt:lpstr>
      <vt:lpstr>9. Формування навичок миттєвої,  або швидкої реакції у доборі слів.  </vt:lpstr>
      <vt:lpstr>10. Розвиток комунікативних навичок. </vt:lpstr>
      <vt:lpstr>11. «Хто більше?»</vt:lpstr>
      <vt:lpstr>12. «Хто більше?»</vt:lpstr>
      <vt:lpstr>13.«Зайчик» </vt:lpstr>
      <vt:lpstr>Використані 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ВПРАВИ ТА ІГРИ НА РОЗВИТОК МИСЛЕННЯ</dc:title>
  <dc:creator>Пользователь</dc:creator>
  <cp:lastModifiedBy>user</cp:lastModifiedBy>
  <cp:revision>44</cp:revision>
  <dcterms:created xsi:type="dcterms:W3CDTF">2012-10-07T06:38:47Z</dcterms:created>
  <dcterms:modified xsi:type="dcterms:W3CDTF">2018-03-07T08:27:19Z</dcterms:modified>
</cp:coreProperties>
</file>